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51.xml" ContentType="application/vnd.openxmlformats-officedocument.presentationml.slide+xml"/>
  <Override PartName="/ppt/slides/slide13.xml" ContentType="application/vnd.openxmlformats-officedocument.presentationml.slide+xml"/>
  <Override PartName="/ppt/slides/slide4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50.xml" ContentType="application/vnd.openxmlformats-officedocument.presentationml.slide+xml"/>
  <Override PartName="/ppt/slides/slide38.xml" ContentType="application/vnd.openxmlformats-officedocument.presentationml.slide+xml"/>
  <Override PartName="/ppt/slides/slide43.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44.xml" ContentType="application/vnd.openxmlformats-officedocument.presentationml.slide+xml"/>
  <Override PartName="/ppt/slides/slide40.xml" ContentType="application/vnd.openxmlformats-officedocument.presentationml.slide+xml"/>
  <Override PartName="/ppt/slides/slide45.xml" ContentType="application/vnd.openxmlformats-officedocument.presentationml.slide+xml"/>
  <Override PartName="/ppt/notesSlides/notesSlide46.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26.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33.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slideMasters/slideMaster1.xml" ContentType="application/vnd.openxmlformats-officedocument.presentationml.slideMaster+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55"/>
  </p:notesMasterIdLst>
  <p:sldIdLst>
    <p:sldId id="258" r:id="rId2"/>
    <p:sldId id="263" r:id="rId3"/>
    <p:sldId id="264" r:id="rId4"/>
    <p:sldId id="790" r:id="rId5"/>
    <p:sldId id="259" r:id="rId6"/>
    <p:sldId id="260" r:id="rId7"/>
    <p:sldId id="261" r:id="rId8"/>
    <p:sldId id="798" r:id="rId9"/>
    <p:sldId id="799" r:id="rId10"/>
    <p:sldId id="800" r:id="rId11"/>
    <p:sldId id="584" r:id="rId12"/>
    <p:sldId id="262" r:id="rId13"/>
    <p:sldId id="784" r:id="rId14"/>
    <p:sldId id="787" r:id="rId15"/>
    <p:sldId id="585" r:id="rId16"/>
    <p:sldId id="587" r:id="rId17"/>
    <p:sldId id="588" r:id="rId18"/>
    <p:sldId id="782" r:id="rId19"/>
    <p:sldId id="589" r:id="rId20"/>
    <p:sldId id="772" r:id="rId21"/>
    <p:sldId id="591" r:id="rId22"/>
    <p:sldId id="811" r:id="rId23"/>
    <p:sldId id="594" r:id="rId24"/>
    <p:sldId id="812" r:id="rId25"/>
    <p:sldId id="558" r:id="rId26"/>
    <p:sldId id="592" r:id="rId27"/>
    <p:sldId id="593" r:id="rId28"/>
    <p:sldId id="801" r:id="rId29"/>
    <p:sldId id="802" r:id="rId30"/>
    <p:sldId id="803" r:id="rId31"/>
    <p:sldId id="804" r:id="rId32"/>
    <p:sldId id="805" r:id="rId33"/>
    <p:sldId id="765" r:id="rId34"/>
    <p:sldId id="766" r:id="rId35"/>
    <p:sldId id="807" r:id="rId36"/>
    <p:sldId id="786" r:id="rId37"/>
    <p:sldId id="808" r:id="rId38"/>
    <p:sldId id="809" r:id="rId39"/>
    <p:sldId id="810" r:id="rId40"/>
    <p:sldId id="791" r:id="rId41"/>
    <p:sldId id="755" r:id="rId42"/>
    <p:sldId id="756" r:id="rId43"/>
    <p:sldId id="757" r:id="rId44"/>
    <p:sldId id="760" r:id="rId45"/>
    <p:sldId id="761" r:id="rId46"/>
    <p:sldId id="762" r:id="rId47"/>
    <p:sldId id="763" r:id="rId48"/>
    <p:sldId id="764" r:id="rId49"/>
    <p:sldId id="789" r:id="rId50"/>
    <p:sldId id="672" r:id="rId51"/>
    <p:sldId id="773" r:id="rId52"/>
    <p:sldId id="276" r:id="rId53"/>
    <p:sldId id="277" r:id="rId54"/>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E73"/>
    <a:srgbClr val="4F5764"/>
    <a:srgbClr val="ED14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35"/>
    <p:restoredTop sz="77373"/>
  </p:normalViewPr>
  <p:slideViewPr>
    <p:cSldViewPr snapToGrid="0" snapToObjects="1">
      <p:cViewPr varScale="1">
        <p:scale>
          <a:sx n="110" d="100"/>
          <a:sy n="110" d="100"/>
        </p:scale>
        <p:origin x="1352" y="176"/>
      </p:cViewPr>
      <p:guideLst>
        <p:guide orient="horz" pos="1622"/>
        <p:guide pos="2880"/>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3A3B6B-DA47-6145-A916-4C71632D9FE2}" type="datetimeFigureOut">
              <a:rPr lang="en-US" smtClean="0"/>
              <a:t>2/16/23</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CAFCE-C102-6747-9B79-E03F9BCB8C76}" type="slidenum">
              <a:rPr lang="en-US" smtClean="0"/>
              <a:t>‹#›</a:t>
            </a:fld>
            <a:endParaRPr lang="en-US"/>
          </a:p>
        </p:txBody>
      </p:sp>
    </p:spTree>
    <p:extLst>
      <p:ext uri="{BB962C8B-B14F-4D97-AF65-F5344CB8AC3E}">
        <p14:creationId xmlns:p14="http://schemas.microsoft.com/office/powerpoint/2010/main" val="1320628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faqs.org/faqs/ai-faq/neural-nets/part1/preamble.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faqs.org/faqs/ai-faq/neural-nets/part1/preamble.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faqs.org/faqs/ai-faq/neural-nets/part1/preamble.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omputersciencewiki.org/index.php/Max-pooling_/_Pool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Language#/media/File:Floor_7a_bookstacks_in_Sterling_Memorial_Library.jpg"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commons.wikimedia.org/w/index.php?title=Special:Search&amp;limit=500&amp;offset=0&amp;ns0=1&amp;ns6=1&amp;ns12=1&amp;ns14=1&amp;ns100=1&amp;ns106=1&amp;search=Autonomous+cars&amp;advancedSearch-current=%7b%7d" TargetMode="External"/><Relationship Id="rId5" Type="http://schemas.openxmlformats.org/officeDocument/2006/relationships/hyperlink" Target="https://commons.wikimedia.org/wiki/File:Waveform_of_Habana_syndrome_sound.png" TargetMode="External"/><Relationship Id="rId4" Type="http://schemas.openxmlformats.org/officeDocument/2006/relationships/hyperlink" Target="https://commons.wikimedia.org/wiki/File:EmiMa-099-semantic-segmentation.png"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cs.toronto.edu/~rsalakhu/papers/srivastava14a.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mmons.wikimedia.org/wiki/Category:Richard_Feynman#/media/File:Richard_Feynman_1959.pn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archives-dc.library.caltech.edu/islandora/object/ct1:48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AFCE-C102-6747-9B79-E03F9BCB8C76}" type="slidenum">
              <a:rPr lang="en-US" smtClean="0"/>
              <a:t>11</a:t>
            </a:fld>
            <a:endParaRPr lang="en-US"/>
          </a:p>
        </p:txBody>
      </p:sp>
    </p:spTree>
    <p:extLst>
      <p:ext uri="{BB962C8B-B14F-4D97-AF65-F5344CB8AC3E}">
        <p14:creationId xmlns:p14="http://schemas.microsoft.com/office/powerpoint/2010/main" val="3879277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a:t>
            </a:fld>
            <a:endParaRPr lang="en-US"/>
          </a:p>
        </p:txBody>
      </p:sp>
    </p:spTree>
    <p:extLst>
      <p:ext uri="{BB962C8B-B14F-4D97-AF65-F5344CB8AC3E}">
        <p14:creationId xmlns:p14="http://schemas.microsoft.com/office/powerpoint/2010/main" val="372065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a:t>
            </a:fld>
            <a:endParaRPr lang="en-US"/>
          </a:p>
        </p:txBody>
      </p:sp>
    </p:spTree>
    <p:extLst>
      <p:ext uri="{BB962C8B-B14F-4D97-AF65-F5344CB8AC3E}">
        <p14:creationId xmlns:p14="http://schemas.microsoft.com/office/powerpoint/2010/main" val="208333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a:t>
            </a:fld>
            <a:endParaRPr lang="en-US"/>
          </a:p>
        </p:txBody>
      </p:sp>
    </p:spTree>
    <p:extLst>
      <p:ext uri="{BB962C8B-B14F-4D97-AF65-F5344CB8AC3E}">
        <p14:creationId xmlns:p14="http://schemas.microsoft.com/office/powerpoint/2010/main" val="970704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AFCE-C102-6747-9B79-E03F9BCB8C76}" type="slidenum">
              <a:rPr lang="en-US" smtClean="0"/>
              <a:t>15</a:t>
            </a:fld>
            <a:endParaRPr lang="en-US"/>
          </a:p>
        </p:txBody>
      </p:sp>
    </p:spTree>
    <p:extLst>
      <p:ext uri="{BB962C8B-B14F-4D97-AF65-F5344CB8AC3E}">
        <p14:creationId xmlns:p14="http://schemas.microsoft.com/office/powerpoint/2010/main" val="143027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Rede </a:t>
            </a:r>
            <a:r>
              <a:rPr lang="en-US" dirty="0" err="1"/>
              <a:t>geradora</a:t>
            </a:r>
            <a:r>
              <a:rPr lang="en-US" dirty="0"/>
              <a:t>: </a:t>
            </a:r>
            <a:r>
              <a:rPr lang="en-US" dirty="0" err="1"/>
              <a:t>tente</a:t>
            </a:r>
            <a:r>
              <a:rPr lang="en-US" dirty="0"/>
              <a:t> </a:t>
            </a:r>
            <a:r>
              <a:rPr lang="en-US" dirty="0" err="1"/>
              <a:t>enganar</a:t>
            </a:r>
            <a:r>
              <a:rPr lang="en-US" dirty="0"/>
              <a:t> o </a:t>
            </a:r>
            <a:r>
              <a:rPr lang="en-US" dirty="0" err="1"/>
              <a:t>discriminador</a:t>
            </a:r>
            <a:r>
              <a:rPr lang="en-US" dirty="0"/>
              <a:t> </a:t>
            </a:r>
            <a:r>
              <a:rPr lang="en-US" dirty="0" err="1"/>
              <a:t>gerando</a:t>
            </a:r>
            <a:r>
              <a:rPr lang="en-US" dirty="0"/>
              <a:t> imagens </a:t>
            </a:r>
            <a:r>
              <a:rPr lang="en-US" dirty="0" err="1"/>
              <a:t>reais</a:t>
            </a:r>
            <a:r>
              <a:rPr lang="en-US" dirty="0"/>
              <a:t>;</a:t>
            </a:r>
          </a:p>
          <a:p>
            <a:endParaRPr lang="en-US" dirty="0"/>
          </a:p>
          <a:p>
            <a:r>
              <a:rPr lang="en-US" dirty="0"/>
              <a:t>Generator’s Job Hard</a:t>
            </a:r>
          </a:p>
        </p:txBody>
      </p:sp>
      <p:sp>
        <p:nvSpPr>
          <p:cNvPr id="4" name="Slide Number Placeholder 3"/>
          <p:cNvSpPr>
            <a:spLocks noGrp="1"/>
          </p:cNvSpPr>
          <p:nvPr>
            <p:ph type="sldNum" sz="quarter" idx="5"/>
          </p:nvPr>
        </p:nvSpPr>
        <p:spPr/>
        <p:txBody>
          <a:bodyPr/>
          <a:lstStyle/>
          <a:p>
            <a:fld id="{BC9CAFCE-C102-6747-9B79-E03F9BCB8C76}" type="slidenum">
              <a:rPr lang="en-US" smtClean="0"/>
              <a:t>16</a:t>
            </a:fld>
            <a:endParaRPr lang="en-US"/>
          </a:p>
        </p:txBody>
      </p:sp>
    </p:spTree>
    <p:extLst>
      <p:ext uri="{BB962C8B-B14F-4D97-AF65-F5344CB8AC3E}">
        <p14:creationId xmlns:p14="http://schemas.microsoft.com/office/powerpoint/2010/main" val="3523348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Rede </a:t>
            </a:r>
            <a:r>
              <a:rPr lang="en-US" dirty="0" err="1"/>
              <a:t>discriminadora</a:t>
            </a:r>
            <a:r>
              <a:rPr lang="en-US" dirty="0"/>
              <a:t>: </a:t>
            </a:r>
            <a:r>
              <a:rPr lang="en-US" dirty="0" err="1"/>
              <a:t>tente</a:t>
            </a:r>
            <a:r>
              <a:rPr lang="en-US" dirty="0"/>
              <a:t> </a:t>
            </a:r>
            <a:r>
              <a:rPr lang="en-US" dirty="0" err="1"/>
              <a:t>distinguir</a:t>
            </a:r>
            <a:r>
              <a:rPr lang="en-US" dirty="0"/>
              <a:t> entre imagens </a:t>
            </a:r>
            <a:r>
              <a:rPr lang="en-US" dirty="0" err="1"/>
              <a:t>reais</a:t>
            </a:r>
            <a:r>
              <a:rPr lang="en-US" dirty="0"/>
              <a:t> e falsas.</a:t>
            </a:r>
          </a:p>
          <a:p>
            <a:endParaRPr lang="en-US" dirty="0"/>
          </a:p>
          <a:p>
            <a:r>
              <a:rPr lang="en-US" dirty="0"/>
              <a:t>Generator gets help from its discriminator.</a:t>
            </a:r>
          </a:p>
        </p:txBody>
      </p:sp>
      <p:sp>
        <p:nvSpPr>
          <p:cNvPr id="4" name="Slide Number Placeholder 3"/>
          <p:cNvSpPr>
            <a:spLocks noGrp="1"/>
          </p:cNvSpPr>
          <p:nvPr>
            <p:ph type="sldNum" sz="quarter" idx="5"/>
          </p:nvPr>
        </p:nvSpPr>
        <p:spPr/>
        <p:txBody>
          <a:bodyPr/>
          <a:lstStyle/>
          <a:p>
            <a:fld id="{BC9CAFCE-C102-6747-9B79-E03F9BCB8C76}" type="slidenum">
              <a:rPr lang="en-US" smtClean="0"/>
              <a:t>17</a:t>
            </a:fld>
            <a:endParaRPr lang="en-US"/>
          </a:p>
        </p:txBody>
      </p:sp>
    </p:spTree>
    <p:extLst>
      <p:ext uri="{BB962C8B-B14F-4D97-AF65-F5344CB8AC3E}">
        <p14:creationId xmlns:p14="http://schemas.microsoft.com/office/powerpoint/2010/main" val="2696736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Rede </a:t>
            </a:r>
            <a:r>
              <a:rPr lang="en-US" dirty="0" err="1"/>
              <a:t>geradora</a:t>
            </a:r>
            <a:r>
              <a:rPr lang="en-US" dirty="0"/>
              <a:t>: </a:t>
            </a:r>
            <a:r>
              <a:rPr lang="en-US" dirty="0" err="1"/>
              <a:t>tente</a:t>
            </a:r>
            <a:r>
              <a:rPr lang="en-US" dirty="0"/>
              <a:t> </a:t>
            </a:r>
            <a:r>
              <a:rPr lang="en-US" dirty="0" err="1"/>
              <a:t>enganar</a:t>
            </a:r>
            <a:r>
              <a:rPr lang="en-US" dirty="0"/>
              <a:t> o </a:t>
            </a:r>
            <a:r>
              <a:rPr lang="en-US" dirty="0" err="1"/>
              <a:t>discriminador</a:t>
            </a:r>
            <a:r>
              <a:rPr lang="en-US" dirty="0"/>
              <a:t> </a:t>
            </a:r>
            <a:r>
              <a:rPr lang="en-US" dirty="0" err="1"/>
              <a:t>gerando</a:t>
            </a:r>
            <a:r>
              <a:rPr lang="en-US" dirty="0"/>
              <a:t> imagens </a:t>
            </a:r>
            <a:r>
              <a:rPr lang="en-US" dirty="0" err="1"/>
              <a:t>reais</a:t>
            </a:r>
            <a:endParaRPr lang="en-US" dirty="0"/>
          </a:p>
          <a:p>
            <a:endParaRPr lang="en-US" dirty="0"/>
          </a:p>
          <a:p>
            <a:r>
              <a:rPr lang="en-US" dirty="0"/>
              <a:t>Rede </a:t>
            </a:r>
            <a:r>
              <a:rPr lang="en-US" dirty="0" err="1"/>
              <a:t>discriminadora</a:t>
            </a:r>
            <a:r>
              <a:rPr lang="en-US" dirty="0"/>
              <a:t>: </a:t>
            </a:r>
            <a:r>
              <a:rPr lang="en-US" dirty="0" err="1"/>
              <a:t>tente</a:t>
            </a:r>
            <a:r>
              <a:rPr lang="en-US" dirty="0"/>
              <a:t> </a:t>
            </a:r>
            <a:r>
              <a:rPr lang="en-US" dirty="0" err="1"/>
              <a:t>distinguir</a:t>
            </a:r>
            <a:r>
              <a:rPr lang="en-US" dirty="0"/>
              <a:t> entre imagens </a:t>
            </a:r>
            <a:r>
              <a:rPr lang="en-US" dirty="0" err="1"/>
              <a:t>reais</a:t>
            </a:r>
            <a:r>
              <a:rPr lang="en-US" dirty="0"/>
              <a:t> e falsas</a:t>
            </a:r>
          </a:p>
          <a:p>
            <a:endParaRPr lang="en-US" dirty="0"/>
          </a:p>
          <a:p>
            <a:r>
              <a:rPr lang="en-US" dirty="0" err="1"/>
              <a:t>Treine</a:t>
            </a:r>
            <a:r>
              <a:rPr lang="en-US" dirty="0"/>
              <a:t> em conjunto no </a:t>
            </a:r>
            <a:r>
              <a:rPr lang="en-US" dirty="0" err="1"/>
              <a:t>jogo</a:t>
            </a:r>
            <a:r>
              <a:rPr lang="en-US" dirty="0"/>
              <a:t> minimax </a:t>
            </a:r>
            <a:r>
              <a:rPr lang="en-US" dirty="0" err="1"/>
              <a:t>Função</a:t>
            </a:r>
            <a:r>
              <a:rPr lang="en-US" dirty="0"/>
              <a:t> </a:t>
            </a:r>
            <a:r>
              <a:rPr lang="en-US" dirty="0" err="1"/>
              <a:t>objetivo</a:t>
            </a:r>
            <a:r>
              <a:rPr lang="en-US" dirty="0"/>
              <a:t> Minimax:</a:t>
            </a:r>
          </a:p>
          <a:p>
            <a:endParaRPr lang="en-US" dirty="0"/>
          </a:p>
          <a:p>
            <a:r>
              <a:rPr lang="en-US" dirty="0"/>
              <a:t>- O </a:t>
            </a:r>
            <a:r>
              <a:rPr lang="en-US" dirty="0" err="1"/>
              <a:t>discriminador</a:t>
            </a:r>
            <a:r>
              <a:rPr lang="en-US" dirty="0"/>
              <a:t> (</a:t>
            </a:r>
            <a:r>
              <a:rPr lang="el-GR" dirty="0"/>
              <a:t>θ</a:t>
            </a:r>
            <a:r>
              <a:rPr lang="en-US" dirty="0"/>
              <a:t>d) </a:t>
            </a:r>
            <a:r>
              <a:rPr lang="en-US" dirty="0" err="1"/>
              <a:t>quer</a:t>
            </a:r>
            <a:r>
              <a:rPr lang="en-US" dirty="0"/>
              <a:t> </a:t>
            </a:r>
            <a:r>
              <a:rPr lang="en-US" dirty="0" err="1"/>
              <a:t>maximizar</a:t>
            </a:r>
            <a:r>
              <a:rPr lang="en-US" dirty="0"/>
              <a:t> o </a:t>
            </a:r>
            <a:r>
              <a:rPr lang="en-US" dirty="0" err="1"/>
              <a:t>objetivo</a:t>
            </a:r>
            <a:r>
              <a:rPr lang="en-US" dirty="0"/>
              <a:t> de </a:t>
            </a:r>
            <a:r>
              <a:rPr lang="en-US" dirty="0" err="1"/>
              <a:t>tal</a:t>
            </a:r>
            <a:r>
              <a:rPr lang="en-US" dirty="0"/>
              <a:t> forma que D(x) </a:t>
            </a:r>
            <a:r>
              <a:rPr lang="en-US" dirty="0" err="1"/>
              <a:t>esteja</a:t>
            </a:r>
            <a:r>
              <a:rPr lang="en-US" dirty="0"/>
              <a:t> </a:t>
            </a:r>
            <a:r>
              <a:rPr lang="en-US" dirty="0" err="1"/>
              <a:t>próximo</a:t>
            </a:r>
            <a:r>
              <a:rPr lang="en-US" dirty="0"/>
              <a:t> de 1 (real) e D(G(z)) </a:t>
            </a:r>
            <a:r>
              <a:rPr lang="en-US" dirty="0" err="1"/>
              <a:t>esteja</a:t>
            </a:r>
            <a:r>
              <a:rPr lang="en-US" dirty="0"/>
              <a:t> </a:t>
            </a:r>
            <a:r>
              <a:rPr lang="en-US" dirty="0" err="1"/>
              <a:t>próximo</a:t>
            </a:r>
            <a:r>
              <a:rPr lang="en-US" dirty="0"/>
              <a:t> de 0 (</a:t>
            </a:r>
            <a:r>
              <a:rPr lang="en-US" dirty="0" err="1"/>
              <a:t>falso</a:t>
            </a:r>
            <a:r>
              <a:rPr lang="en-US" dirty="0"/>
              <a:t>)</a:t>
            </a:r>
          </a:p>
          <a:p>
            <a:endParaRPr lang="en-US" dirty="0"/>
          </a:p>
          <a:p>
            <a:r>
              <a:rPr lang="en-US" dirty="0"/>
              <a:t>- O </a:t>
            </a:r>
            <a:r>
              <a:rPr lang="en-US" dirty="0" err="1"/>
              <a:t>gerador</a:t>
            </a:r>
            <a:r>
              <a:rPr lang="en-US" dirty="0"/>
              <a:t> (</a:t>
            </a:r>
            <a:r>
              <a:rPr lang="el-GR" dirty="0"/>
              <a:t>θ</a:t>
            </a:r>
            <a:r>
              <a:rPr lang="en-US" dirty="0"/>
              <a:t>g) </a:t>
            </a:r>
            <a:r>
              <a:rPr lang="en-US" dirty="0" err="1"/>
              <a:t>quer</a:t>
            </a:r>
            <a:r>
              <a:rPr lang="en-US" dirty="0"/>
              <a:t> </a:t>
            </a:r>
            <a:r>
              <a:rPr lang="en-US" dirty="0" err="1"/>
              <a:t>minimizar</a:t>
            </a:r>
            <a:r>
              <a:rPr lang="en-US" dirty="0"/>
              <a:t> o </a:t>
            </a:r>
            <a:r>
              <a:rPr lang="en-US" dirty="0" err="1"/>
              <a:t>objetivo</a:t>
            </a:r>
            <a:r>
              <a:rPr lang="en-US" dirty="0"/>
              <a:t> de </a:t>
            </a:r>
            <a:r>
              <a:rPr lang="en-US" dirty="0" err="1"/>
              <a:t>tal</a:t>
            </a:r>
            <a:r>
              <a:rPr lang="en-US" dirty="0"/>
              <a:t> forma que D(G(z)) </a:t>
            </a:r>
            <a:r>
              <a:rPr lang="en-US" dirty="0" err="1"/>
              <a:t>seja</a:t>
            </a:r>
            <a:r>
              <a:rPr lang="en-US" dirty="0"/>
              <a:t> </a:t>
            </a:r>
            <a:r>
              <a:rPr lang="en-US" dirty="0" err="1"/>
              <a:t>próximo</a:t>
            </a:r>
            <a:r>
              <a:rPr lang="en-US" dirty="0"/>
              <a:t> de 1 (o </a:t>
            </a:r>
            <a:r>
              <a:rPr lang="en-US" dirty="0" err="1"/>
              <a:t>discriminador</a:t>
            </a:r>
            <a:r>
              <a:rPr lang="en-US" dirty="0"/>
              <a:t> </a:t>
            </a:r>
            <a:r>
              <a:rPr lang="en-US" dirty="0" err="1"/>
              <a:t>é</a:t>
            </a:r>
            <a:r>
              <a:rPr lang="en-US" dirty="0"/>
              <a:t> </a:t>
            </a:r>
            <a:r>
              <a:rPr lang="en-US" dirty="0" err="1"/>
              <a:t>enganado</a:t>
            </a:r>
            <a:r>
              <a:rPr lang="en-US" dirty="0"/>
              <a:t> </a:t>
            </a:r>
            <a:r>
              <a:rPr lang="en-US" dirty="0" err="1"/>
              <a:t>pensando</a:t>
            </a:r>
            <a:r>
              <a:rPr lang="en-US" dirty="0"/>
              <a:t> que G(z) </a:t>
            </a:r>
            <a:r>
              <a:rPr lang="en-US" dirty="0" err="1"/>
              <a:t>gerado</a:t>
            </a:r>
            <a:r>
              <a:rPr lang="en-US" dirty="0"/>
              <a:t> </a:t>
            </a:r>
            <a:r>
              <a:rPr lang="en-US" dirty="0" err="1"/>
              <a:t>é</a:t>
            </a:r>
            <a:r>
              <a:rPr lang="en-US" dirty="0"/>
              <a:t> real)</a:t>
            </a:r>
          </a:p>
        </p:txBody>
      </p:sp>
      <p:sp>
        <p:nvSpPr>
          <p:cNvPr id="4" name="Slide Number Placeholder 3"/>
          <p:cNvSpPr>
            <a:spLocks noGrp="1"/>
          </p:cNvSpPr>
          <p:nvPr>
            <p:ph type="sldNum" sz="quarter" idx="5"/>
          </p:nvPr>
        </p:nvSpPr>
        <p:spPr/>
        <p:txBody>
          <a:bodyPr/>
          <a:lstStyle/>
          <a:p>
            <a:fld id="{BC9CAFCE-C102-6747-9B79-E03F9BCB8C76}" type="slidenum">
              <a:rPr lang="en-US" smtClean="0"/>
              <a:t>19</a:t>
            </a:fld>
            <a:endParaRPr lang="en-US"/>
          </a:p>
        </p:txBody>
      </p:sp>
    </p:spTree>
    <p:extLst>
      <p:ext uri="{BB962C8B-B14F-4D97-AF65-F5344CB8AC3E}">
        <p14:creationId xmlns:p14="http://schemas.microsoft.com/office/powerpoint/2010/main" val="675640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a:t>
            </a:r>
            <a:r>
              <a:rPr lang="en-US" dirty="0" err="1"/>
              <a:t>yann.lecun.com</a:t>
            </a:r>
            <a:r>
              <a:rPr lang="en-US" dirty="0"/>
              <a:t>/</a:t>
            </a:r>
            <a:r>
              <a:rPr lang="en-US" dirty="0" err="1"/>
              <a:t>exdb</a:t>
            </a:r>
            <a:r>
              <a:rPr lang="en-US" dirty="0"/>
              <a:t>/</a:t>
            </a:r>
            <a:r>
              <a:rPr lang="en-US" dirty="0" err="1"/>
              <a:t>mnist</a:t>
            </a:r>
            <a:r>
              <a:rPr lang="en-US" dirty="0"/>
              <a:t>/</a:t>
            </a:r>
          </a:p>
        </p:txBody>
      </p:sp>
      <p:sp>
        <p:nvSpPr>
          <p:cNvPr id="4" name="Slide Number Placeholder 3"/>
          <p:cNvSpPr>
            <a:spLocks noGrp="1"/>
          </p:cNvSpPr>
          <p:nvPr>
            <p:ph type="sldNum" sz="quarter" idx="5"/>
          </p:nvPr>
        </p:nvSpPr>
        <p:spPr/>
        <p:txBody>
          <a:bodyPr/>
          <a:lstStyle/>
          <a:p>
            <a:fld id="{BC9CAFCE-C102-6747-9B79-E03F9BCB8C76}" type="slidenum">
              <a:rPr lang="en-US" smtClean="0"/>
              <a:t>22</a:t>
            </a:fld>
            <a:endParaRPr lang="en-US"/>
          </a:p>
        </p:txBody>
      </p:sp>
    </p:spTree>
    <p:extLst>
      <p:ext uri="{BB962C8B-B14F-4D97-AF65-F5344CB8AC3E}">
        <p14:creationId xmlns:p14="http://schemas.microsoft.com/office/powerpoint/2010/main" val="765351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F94B0CC4-C2EA-4941-9AE2-5EBFB7F84D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a:extLst>
              <a:ext uri="{FF2B5EF4-FFF2-40B4-BE49-F238E27FC236}">
                <a16:creationId xmlns:a16="http://schemas.microsoft.com/office/drawing/2014/main" id="{87B4FCBA-82C1-9245-AB4A-0CD90B824E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Um neurônio artificial contém uma função de ativação não-linear e possui várias conexões ponderadas de entrada e saída.</a:t>
            </a:r>
          </a:p>
          <a:p>
            <a:pPr marL="171450" indent="-171450">
              <a:buFontTx/>
              <a:buChar char="-"/>
            </a:pPr>
            <a:endParaRPr lang="en-US" altLang="en-US"/>
          </a:p>
          <a:p>
            <a:pPr marL="171450" indent="-171450">
              <a:buFontTx/>
              <a:buChar char="-"/>
            </a:pPr>
            <a:r>
              <a:rPr lang="en-US" altLang="en-US"/>
              <a:t>Os neurônios são treinados para filtrar e detectar características ou padrões específicos (por exemplo, borda, nariz) recebendo entrada ponderada, transformando-a com a função de ativação e passando-a para as conexões de saída.</a:t>
            </a:r>
          </a:p>
        </p:txBody>
      </p:sp>
      <p:sp>
        <p:nvSpPr>
          <p:cNvPr id="12291" name="Slide Number Placeholder 3">
            <a:extLst>
              <a:ext uri="{FF2B5EF4-FFF2-40B4-BE49-F238E27FC236}">
                <a16:creationId xmlns:a16="http://schemas.microsoft.com/office/drawing/2014/main" id="{4D49CE82-860A-6D4F-BA7A-F74B589063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8893BA3-911B-264C-8AA3-7C5827E72B2B}" type="slidenum">
              <a:rPr lang="pt-BR" altLang="pt-BR" smtClean="0">
                <a:latin typeface="Calibri" panose="020F0502020204030204" pitchFamily="34" charset="0"/>
              </a:rPr>
              <a:pPr/>
              <a:t>25</a:t>
            </a:fld>
            <a:endParaRPr lang="pt-BR" altLang="pt-BR">
              <a:latin typeface="Calibri" panose="020F0502020204030204" pitchFamily="34" charset="0"/>
            </a:endParaRPr>
          </a:p>
        </p:txBody>
      </p:sp>
    </p:spTree>
    <p:extLst>
      <p:ext uri="{BB962C8B-B14F-4D97-AF65-F5344CB8AC3E}">
        <p14:creationId xmlns:p14="http://schemas.microsoft.com/office/powerpoint/2010/main" val="1746143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PT" sz="1200" dirty="0">
                <a:solidFill>
                  <a:srgbClr val="626E73"/>
                </a:solidFill>
              </a:rPr>
              <a:t>Redes Neurais </a:t>
            </a:r>
            <a:r>
              <a:rPr lang="pt-PT" sz="1200" dirty="0" err="1">
                <a:solidFill>
                  <a:srgbClr val="626E73"/>
                </a:solidFill>
              </a:rPr>
              <a:t>Convolucionais</a:t>
            </a:r>
            <a:r>
              <a:rPr lang="pt-PT" sz="1200" dirty="0">
                <a:solidFill>
                  <a:srgbClr val="626E73"/>
                </a:solidFill>
              </a:rPr>
              <a:t> Baseadas em Região - Família de modelos de aprendizado de máquina para visão computacional e especificamente </a:t>
            </a:r>
            <a:r>
              <a:rPr lang="pt-PT" sz="1200" dirty="0" err="1">
                <a:solidFill>
                  <a:srgbClr val="626E73"/>
                </a:solidFill>
              </a:rPr>
              <a:t>detecção</a:t>
            </a:r>
            <a:r>
              <a:rPr lang="pt-PT" sz="1200" dirty="0">
                <a:solidFill>
                  <a:srgbClr val="626E73"/>
                </a:solidFill>
              </a:rPr>
              <a:t> de objetos.</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sz="1200" dirty="0">
              <a:solidFill>
                <a:srgbClr val="626E73"/>
              </a:solidFill>
              <a:latin typeface="Roboto Light"/>
              <a:cs typeface="Roboto Ligh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Modelos generativos são amplamente utilizados em muitos subcampos de IA e Machine </a:t>
            </a:r>
            <a:r>
              <a:rPr lang="pt-PT" dirty="0" err="1"/>
              <a:t>Learning</a:t>
            </a:r>
            <a:r>
              <a:rPr lang="pt-PT" dirty="0"/>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Avanços recentes na parametrização desses modelos usando redes neurais profundas, combinados com o progresso nos métodos de otimização estocástica, permitiram a modelagem escalável de dados complexos e de alta dimensão, incluindo imagens, texto e fala.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Neste curso, estudaremos os fundamentos probabilísticos e os algoritmos de aprendizado para modelos generativos profundos, incluindo </a:t>
            </a:r>
            <a:r>
              <a:rPr lang="pt-PT" dirty="0" err="1"/>
              <a:t>autoencoders</a:t>
            </a:r>
            <a:r>
              <a:rPr lang="pt-PT" dirty="0"/>
              <a:t> </a:t>
            </a:r>
            <a:r>
              <a:rPr lang="pt-PT" dirty="0" err="1"/>
              <a:t>variacionais</a:t>
            </a:r>
            <a:r>
              <a:rPr lang="pt-PT" dirty="0"/>
              <a:t>, redes adversárias generativas, modelos autorregressivos, modelos de fluxo normalizador, modelos baseados em energia, modelos baseados em pontuação, redes neurais </a:t>
            </a:r>
            <a:r>
              <a:rPr lang="pt-PT" dirty="0" err="1"/>
              <a:t>convolucionais</a:t>
            </a:r>
            <a:r>
              <a:rPr lang="pt-PT" dirty="0"/>
              <a:t> baseadas em região, </a:t>
            </a:r>
            <a:r>
              <a:rPr lang="pt-PT" dirty="0" err="1"/>
              <a:t>transformers</a:t>
            </a:r>
            <a:r>
              <a:rPr lang="pt-PT" dirty="0"/>
              <a:t> e muito mais.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O curso também discutirá áreas de aplicação que se beneficiaram de modelos generativos profundos, incluindo visão computacional, processamento de fala e linguagem natural, mineração de gráficos, aprendizado de reforço, aprendizado de máquina confiável e resolução de problemas inversos.</a:t>
            </a:r>
            <a:endParaRPr lang="pt-BR" sz="1200" dirty="0">
              <a:solidFill>
                <a:srgbClr val="626E73"/>
              </a:solidFill>
              <a:latin typeface="Roboto Light"/>
              <a:cs typeface="Roboto Light"/>
            </a:endParaRPr>
          </a:p>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99F8B0FC-6058-3E40-8170-C82F3EF2B9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8" name="Notes Placeholder 2">
            <a:extLst>
              <a:ext uri="{FF2B5EF4-FFF2-40B4-BE49-F238E27FC236}">
                <a16:creationId xmlns:a16="http://schemas.microsoft.com/office/drawing/2014/main" id="{81E2F182-6E7A-1D4D-B3F7-1852997D8B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39" name="Slide Number Placeholder 3">
            <a:extLst>
              <a:ext uri="{FF2B5EF4-FFF2-40B4-BE49-F238E27FC236}">
                <a16:creationId xmlns:a16="http://schemas.microsoft.com/office/drawing/2014/main" id="{99ADD247-DD50-1D40-BC51-FF5A864604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59B5BC-FD10-0C41-9494-27915448627C}" type="slidenum">
              <a:rPr lang="pt-BR" altLang="pt-BR" smtClean="0">
                <a:latin typeface="Calibri" panose="020F0502020204030204" pitchFamily="34" charset="0"/>
              </a:rPr>
              <a:pPr/>
              <a:t>26</a:t>
            </a:fld>
            <a:endParaRPr lang="pt-BR" altLang="pt-BR">
              <a:latin typeface="Calibri" panose="020F0502020204030204" pitchFamily="34" charset="0"/>
            </a:endParaRPr>
          </a:p>
        </p:txBody>
      </p:sp>
    </p:spTree>
    <p:extLst>
      <p:ext uri="{BB962C8B-B14F-4D97-AF65-F5344CB8AC3E}">
        <p14:creationId xmlns:p14="http://schemas.microsoft.com/office/powerpoint/2010/main" val="4029952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1F7929A9-3558-7245-980D-4E77B5A665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05409241-8484-0240-A1C0-A4304FBCC9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6387" name="Slide Number Placeholder 3">
            <a:extLst>
              <a:ext uri="{FF2B5EF4-FFF2-40B4-BE49-F238E27FC236}">
                <a16:creationId xmlns:a16="http://schemas.microsoft.com/office/drawing/2014/main" id="{1EBEA251-4629-864E-A175-D9F3D3814F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4082962-95E8-C845-8FA7-88D03B7C85D5}" type="slidenum">
              <a:rPr lang="pt-BR" altLang="pt-BR" smtClean="0">
                <a:latin typeface="Calibri" panose="020F0502020204030204" pitchFamily="34" charset="0"/>
              </a:rPr>
              <a:pPr/>
              <a:t>27</a:t>
            </a:fld>
            <a:endParaRPr lang="pt-BR" altLang="pt-BR">
              <a:latin typeface="Calibri" panose="020F0502020204030204" pitchFamily="34" charset="0"/>
            </a:endParaRPr>
          </a:p>
        </p:txBody>
      </p:sp>
    </p:spTree>
    <p:extLst>
      <p:ext uri="{BB962C8B-B14F-4D97-AF65-F5344CB8AC3E}">
        <p14:creationId xmlns:p14="http://schemas.microsoft.com/office/powerpoint/2010/main" val="2252111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599032B7-2ABD-994E-B304-B7D350F0CE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ABE24AFC-48DF-784F-B96A-8AD66C5DF8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18435" name="Slide Number Placeholder 3">
            <a:extLst>
              <a:ext uri="{FF2B5EF4-FFF2-40B4-BE49-F238E27FC236}">
                <a16:creationId xmlns:a16="http://schemas.microsoft.com/office/drawing/2014/main" id="{A6B38228-C203-0648-9141-19B823A290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BDC3151-D4E1-BB41-B5A5-02D5354E1F18}" type="slidenum">
              <a:rPr lang="pt-BR" altLang="pt-BR" smtClean="0">
                <a:latin typeface="Calibri" panose="020F0502020204030204" pitchFamily="34" charset="0"/>
              </a:rPr>
              <a:pPr/>
              <a:t>28</a:t>
            </a:fld>
            <a:endParaRPr lang="pt-BR" altLang="pt-BR">
              <a:latin typeface="Calibri" panose="020F0502020204030204" pitchFamily="34" charset="0"/>
            </a:endParaRPr>
          </a:p>
        </p:txBody>
      </p:sp>
    </p:spTree>
    <p:extLst>
      <p:ext uri="{BB962C8B-B14F-4D97-AF65-F5344CB8AC3E}">
        <p14:creationId xmlns:p14="http://schemas.microsoft.com/office/powerpoint/2010/main" val="902477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7C1F0732-01BF-6949-B9B7-ABC7BAE507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C0F3A521-84CB-8241-AF87-39D9AFC188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20483" name="Slide Number Placeholder 3">
            <a:extLst>
              <a:ext uri="{FF2B5EF4-FFF2-40B4-BE49-F238E27FC236}">
                <a16:creationId xmlns:a16="http://schemas.microsoft.com/office/drawing/2014/main" id="{BD4FF427-4B39-2447-9586-F7A1FA040E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11DD05-4CD8-FA47-A1B7-E0806D4B5207}" type="slidenum">
              <a:rPr lang="pt-BR" altLang="pt-BR" smtClean="0">
                <a:latin typeface="Calibri" panose="020F0502020204030204" pitchFamily="34" charset="0"/>
              </a:rPr>
              <a:pPr/>
              <a:t>29</a:t>
            </a:fld>
            <a:endParaRPr lang="pt-BR" altLang="pt-BR">
              <a:latin typeface="Calibri" panose="020F0502020204030204" pitchFamily="34" charset="0"/>
            </a:endParaRPr>
          </a:p>
        </p:txBody>
      </p:sp>
    </p:spTree>
    <p:extLst>
      <p:ext uri="{BB962C8B-B14F-4D97-AF65-F5344CB8AC3E}">
        <p14:creationId xmlns:p14="http://schemas.microsoft.com/office/powerpoint/2010/main" val="2188770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BC84CF7F-702A-8949-AD97-C61E431294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C01DDD9C-E69D-CD4C-90EB-CA099972FF40}"/>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en-US" dirty="0"/>
              <a:t>- A </a:t>
            </a:r>
            <a:r>
              <a:rPr lang="en-US" dirty="0" err="1"/>
              <a:t>função</a:t>
            </a:r>
            <a:r>
              <a:rPr lang="en-US" dirty="0"/>
              <a:t> de </a:t>
            </a:r>
            <a:r>
              <a:rPr lang="en-US" dirty="0" err="1"/>
              <a:t>ativação</a:t>
            </a:r>
            <a:r>
              <a:rPr lang="en-US" dirty="0"/>
              <a:t> </a:t>
            </a:r>
            <a:r>
              <a:rPr lang="en-US" dirty="0" err="1"/>
              <a:t>deve</a:t>
            </a:r>
            <a:r>
              <a:rPr lang="en-US" dirty="0"/>
              <a:t> </a:t>
            </a:r>
            <a:r>
              <a:rPr lang="en-US" dirty="0" err="1"/>
              <a:t>ser</a:t>
            </a:r>
            <a:r>
              <a:rPr lang="en-US" dirty="0"/>
              <a:t> (</a:t>
            </a:r>
            <a:r>
              <a:rPr lang="en-US" dirty="0" err="1"/>
              <a:t>pelo</a:t>
            </a:r>
            <a:r>
              <a:rPr lang="en-US" dirty="0"/>
              <a:t> </a:t>
            </a:r>
            <a:r>
              <a:rPr lang="en-US" dirty="0" err="1"/>
              <a:t>menos</a:t>
            </a:r>
            <a:r>
              <a:rPr lang="en-US" dirty="0"/>
              <a:t>) de </a:t>
            </a:r>
            <a:r>
              <a:rPr lang="en-US" dirty="0" err="1"/>
              <a:t>primeira</a:t>
            </a:r>
            <a:r>
              <a:rPr lang="en-US" dirty="0"/>
              <a:t> </a:t>
            </a:r>
            <a:r>
              <a:rPr lang="en-US" dirty="0" err="1"/>
              <a:t>ordem</a:t>
            </a:r>
            <a:r>
              <a:rPr lang="en-US" dirty="0"/>
              <a:t> </a:t>
            </a:r>
            <a:r>
              <a:rPr lang="en-US" dirty="0" err="1"/>
              <a:t>diferenciável</a:t>
            </a:r>
            <a:r>
              <a:rPr lang="en-US" dirty="0"/>
              <a:t> (</a:t>
            </a:r>
            <a:r>
              <a:rPr lang="en-US" dirty="0" err="1"/>
              <a:t>quase</a:t>
            </a:r>
            <a:r>
              <a:rPr lang="en-US" dirty="0"/>
              <a:t>) </a:t>
            </a:r>
            <a:r>
              <a:rPr lang="en-US" dirty="0" err="1"/>
              <a:t>em</a:t>
            </a:r>
            <a:r>
              <a:rPr lang="en-US" dirty="0"/>
              <a:t> </a:t>
            </a:r>
            <a:r>
              <a:rPr lang="en-US" dirty="0" err="1"/>
              <a:t>todos</a:t>
            </a:r>
            <a:r>
              <a:rPr lang="en-US" dirty="0"/>
              <a:t> </a:t>
            </a:r>
            <a:r>
              <a:rPr lang="en-US" dirty="0" err="1"/>
              <a:t>os</a:t>
            </a:r>
            <a:r>
              <a:rPr lang="en-US" dirty="0"/>
              <a:t> </a:t>
            </a:r>
            <a:r>
              <a:rPr lang="en-US" dirty="0" err="1"/>
              <a:t>lugares</a:t>
            </a:r>
            <a:endParaRPr lang="en-US" dirty="0"/>
          </a:p>
          <a:p>
            <a:pPr>
              <a:defRPr/>
            </a:pPr>
            <a:endParaRPr lang="en-US" dirty="0"/>
          </a:p>
          <a:p>
            <a:pPr marL="171450" indent="-171450">
              <a:buFontTx/>
              <a:buChar char="-"/>
              <a:defRPr/>
            </a:pPr>
            <a:r>
              <a:rPr lang="en-US" dirty="0"/>
              <a:t>Para </a:t>
            </a:r>
            <a:r>
              <a:rPr lang="en-US" dirty="0" err="1"/>
              <a:t>uma</a:t>
            </a:r>
            <a:r>
              <a:rPr lang="en-US" dirty="0"/>
              <a:t> </a:t>
            </a:r>
            <a:r>
              <a:rPr lang="en-US" dirty="0" err="1"/>
              <a:t>retropropagação</a:t>
            </a:r>
            <a:r>
              <a:rPr lang="en-US" dirty="0"/>
              <a:t> </a:t>
            </a:r>
            <a:r>
              <a:rPr lang="en-US" dirty="0" err="1"/>
              <a:t>mais</a:t>
            </a:r>
            <a:r>
              <a:rPr lang="en-US" dirty="0"/>
              <a:t> </a:t>
            </a:r>
            <a:r>
              <a:rPr lang="en-US" dirty="0" err="1"/>
              <a:t>fácil</a:t>
            </a:r>
            <a:r>
              <a:rPr lang="en-US" dirty="0"/>
              <a:t> / </a:t>
            </a:r>
            <a:r>
              <a:rPr lang="en-US" dirty="0" err="1"/>
              <a:t>eficiente</a:t>
            </a:r>
            <a:r>
              <a:rPr lang="en-US" dirty="0"/>
              <a:t>, </a:t>
            </a:r>
            <a:r>
              <a:rPr lang="en-US" dirty="0" err="1"/>
              <a:t>armazene</a:t>
            </a:r>
            <a:r>
              <a:rPr lang="en-US" dirty="0"/>
              <a:t> a entrada do modulo</a:t>
            </a:r>
          </a:p>
          <a:p>
            <a:pPr marL="171450" indent="-171450">
              <a:buFontTx/>
              <a:buChar char="-"/>
              <a:defRPr/>
            </a:pPr>
            <a:r>
              <a:rPr lang="en-US" dirty="0" err="1"/>
              <a:t>fácil</a:t>
            </a:r>
            <a:r>
              <a:rPr lang="en-US" dirty="0"/>
              <a:t> de </a:t>
            </a:r>
            <a:r>
              <a:rPr lang="en-US" dirty="0" err="1"/>
              <a:t>obter</a:t>
            </a:r>
            <a:r>
              <a:rPr lang="en-US" dirty="0"/>
              <a:t> </a:t>
            </a:r>
            <a:r>
              <a:rPr lang="en-US" dirty="0" err="1"/>
              <a:t>saída</a:t>
            </a:r>
            <a:r>
              <a:rPr lang="en-US" dirty="0"/>
              <a:t> </a:t>
            </a:r>
            <a:r>
              <a:rPr lang="en-US" dirty="0" err="1"/>
              <a:t>rápida</a:t>
            </a:r>
            <a:r>
              <a:rPr lang="en-US" dirty="0"/>
              <a:t> do modulo</a:t>
            </a:r>
          </a:p>
          <a:p>
            <a:pPr marL="171450" indent="-171450">
              <a:buFontTx/>
              <a:buChar char="-"/>
              <a:defRPr/>
            </a:pPr>
            <a:r>
              <a:rPr lang="en-US" dirty="0" err="1"/>
              <a:t>fácil</a:t>
            </a:r>
            <a:r>
              <a:rPr lang="en-US" dirty="0"/>
              <a:t> de </a:t>
            </a:r>
            <a:r>
              <a:rPr lang="en-US" dirty="0" err="1"/>
              <a:t>calcular</a:t>
            </a:r>
            <a:r>
              <a:rPr lang="en-US" dirty="0"/>
              <a:t> </a:t>
            </a:r>
            <a:r>
              <a:rPr lang="en-US" dirty="0" err="1"/>
              <a:t>derivadas</a:t>
            </a:r>
            <a:endParaRPr lang="en-US" dirty="0"/>
          </a:p>
        </p:txBody>
      </p:sp>
      <p:sp>
        <p:nvSpPr>
          <p:cNvPr id="22531" name="Slide Number Placeholder 3">
            <a:extLst>
              <a:ext uri="{FF2B5EF4-FFF2-40B4-BE49-F238E27FC236}">
                <a16:creationId xmlns:a16="http://schemas.microsoft.com/office/drawing/2014/main" id="{09C676F9-BC17-A747-9D8D-9B2A83A49A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A833000-5512-424C-BC71-8EA73036A639}" type="slidenum">
              <a:rPr lang="pt-BR" altLang="pt-BR" smtClean="0">
                <a:latin typeface="Calibri" panose="020F0502020204030204" pitchFamily="34" charset="0"/>
              </a:rPr>
              <a:pPr/>
              <a:t>30</a:t>
            </a:fld>
            <a:endParaRPr lang="pt-BR" altLang="pt-BR">
              <a:latin typeface="Calibri" panose="020F0502020204030204" pitchFamily="34" charset="0"/>
            </a:endParaRPr>
          </a:p>
        </p:txBody>
      </p:sp>
    </p:spTree>
    <p:extLst>
      <p:ext uri="{BB962C8B-B14F-4D97-AF65-F5344CB8AC3E}">
        <p14:creationId xmlns:p14="http://schemas.microsoft.com/office/powerpoint/2010/main" val="944237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A22DB841-DA5B-1848-9346-4CBEB74E0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451902E6-7B1D-0149-A444-260A6D224B7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a:p>
        </p:txBody>
      </p:sp>
      <p:sp>
        <p:nvSpPr>
          <p:cNvPr id="24579" name="Slide Number Placeholder 3">
            <a:extLst>
              <a:ext uri="{FF2B5EF4-FFF2-40B4-BE49-F238E27FC236}">
                <a16:creationId xmlns:a16="http://schemas.microsoft.com/office/drawing/2014/main" id="{C66A6A7A-11EC-1048-B1E9-E2C3C6A6A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E53B25-B1FC-FB45-A964-C073DBBC439A}" type="slidenum">
              <a:rPr lang="pt-BR" altLang="pt-BR" smtClean="0">
                <a:latin typeface="Calibri" panose="020F0502020204030204" pitchFamily="34" charset="0"/>
              </a:rPr>
              <a:pPr/>
              <a:t>31</a:t>
            </a:fld>
            <a:endParaRPr lang="pt-BR" altLang="pt-BR">
              <a:latin typeface="Calibri" panose="020F0502020204030204" pitchFamily="34" charset="0"/>
            </a:endParaRPr>
          </a:p>
        </p:txBody>
      </p:sp>
    </p:spTree>
    <p:extLst>
      <p:ext uri="{BB962C8B-B14F-4D97-AF65-F5344CB8AC3E}">
        <p14:creationId xmlns:p14="http://schemas.microsoft.com/office/powerpoint/2010/main" val="3645576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70A6C667-9541-4941-8207-2244B33959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14EF4D7D-D104-3C4A-B298-C4CF429282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Passos: </a:t>
            </a:r>
          </a:p>
          <a:p>
            <a:pPr marL="171450" indent="-171450">
              <a:buFontTx/>
              <a:buChar char="-"/>
            </a:pPr>
            <a:endParaRPr lang="en-US" altLang="en-US"/>
          </a:p>
          <a:p>
            <a:pPr marL="171450" indent="-171450">
              <a:buFontTx/>
              <a:buChar char="-"/>
            </a:pPr>
            <a:r>
              <a:rPr lang="en-US" altLang="en-US"/>
              <a:t>Visite os módulos um por um a partir da entrada de dados</a:t>
            </a:r>
          </a:p>
          <a:p>
            <a:pPr marL="171450" indent="-171450">
              <a:buFontTx/>
              <a:buChar char="-"/>
            </a:pPr>
            <a:endParaRPr lang="en-US" altLang="en-US"/>
          </a:p>
          <a:p>
            <a:pPr marL="171450" indent="-171450">
              <a:buFontTx/>
              <a:buChar char="-"/>
            </a:pPr>
            <a:r>
              <a:rPr lang="en-US" altLang="en-US"/>
              <a:t>Alguns módulos podem ter várias entradas de vários módulos</a:t>
            </a:r>
          </a:p>
          <a:p>
            <a:pPr marL="171450" indent="-171450">
              <a:buFontTx/>
              <a:buChar char="-"/>
            </a:pPr>
            <a:endParaRPr lang="en-US" altLang="en-US"/>
          </a:p>
          <a:p>
            <a:pPr marL="171450" indent="-171450">
              <a:buFontTx/>
              <a:buChar char="-"/>
            </a:pPr>
            <a:r>
              <a:rPr lang="en-US" altLang="en-US"/>
              <a:t>Ativações de módulos de computação com a ordem correta</a:t>
            </a:r>
          </a:p>
          <a:p>
            <a:pPr marL="171450" indent="-171450">
              <a:buFontTx/>
              <a:buChar char="-"/>
            </a:pPr>
            <a:endParaRPr lang="en-US" altLang="en-US"/>
          </a:p>
          <a:p>
            <a:pPr marL="171450" indent="-171450">
              <a:buFontTx/>
              <a:buChar char="-"/>
            </a:pPr>
            <a:r>
              <a:rPr lang="en-US" altLang="en-US"/>
              <a:t>Certifique-se de que todas as entradas computadas no momento certo</a:t>
            </a:r>
          </a:p>
        </p:txBody>
      </p:sp>
      <p:sp>
        <p:nvSpPr>
          <p:cNvPr id="26627" name="Slide Number Placeholder 3">
            <a:extLst>
              <a:ext uri="{FF2B5EF4-FFF2-40B4-BE49-F238E27FC236}">
                <a16:creationId xmlns:a16="http://schemas.microsoft.com/office/drawing/2014/main" id="{0C29AF3C-228D-614A-9D27-286B8395F1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0B6D88-C322-4441-9C8E-D8F01845C9E9}" type="slidenum">
              <a:rPr lang="pt-BR" altLang="pt-BR" smtClean="0">
                <a:latin typeface="Calibri" panose="020F0502020204030204" pitchFamily="34" charset="0"/>
              </a:rPr>
              <a:pPr/>
              <a:t>32</a:t>
            </a:fld>
            <a:endParaRPr lang="pt-BR" altLang="pt-BR">
              <a:latin typeface="Calibri" panose="020F0502020204030204" pitchFamily="34" charset="0"/>
            </a:endParaRPr>
          </a:p>
        </p:txBody>
      </p:sp>
    </p:spTree>
    <p:extLst>
      <p:ext uri="{BB962C8B-B14F-4D97-AF65-F5344CB8AC3E}">
        <p14:creationId xmlns:p14="http://schemas.microsoft.com/office/powerpoint/2010/main" val="271215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BBCFACCE-F3C7-144E-ADBC-541ECFB3BD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a:extLst>
              <a:ext uri="{FF2B5EF4-FFF2-40B4-BE49-F238E27FC236}">
                <a16:creationId xmlns:a16="http://schemas.microsoft.com/office/drawing/2014/main" id="{681E6BAD-7ED2-134F-BCEA-79B57BED2FEA}"/>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r>
              <a:rPr lang="pt-PT" b="1" dirty="0"/>
              <a:t>Por que usamos funções de ativação com redes neurais? </a:t>
            </a:r>
          </a:p>
          <a:p>
            <a:pPr>
              <a:defRPr/>
            </a:pPr>
            <a:endParaRPr lang="pt-PT" dirty="0"/>
          </a:p>
          <a:p>
            <a:pPr>
              <a:defRPr/>
            </a:pPr>
            <a:r>
              <a:rPr lang="pt-PT" dirty="0"/>
              <a:t>Usadas para determinar a saída da rede neural como sim ou não. Ela mapeia os valores resultantes entre 0 a 1 ou -1 a 1 etc. (dependendo da função). As funções de ativação podem ser basicamente divididas em dois tipos:</a:t>
            </a:r>
          </a:p>
          <a:p>
            <a:pPr>
              <a:defRPr/>
            </a:pPr>
            <a:endParaRPr lang="pt-PT" dirty="0"/>
          </a:p>
          <a:p>
            <a:pPr marL="171450" indent="-171450">
              <a:buFontTx/>
              <a:buChar char="-"/>
              <a:defRPr/>
            </a:pPr>
            <a:r>
              <a:rPr lang="pt-PT" b="1" dirty="0"/>
              <a:t>Função de Ativação Linear </a:t>
            </a:r>
          </a:p>
          <a:p>
            <a:pPr marL="171450" indent="-171450">
              <a:buFontTx/>
              <a:buChar char="-"/>
              <a:defRPr/>
            </a:pPr>
            <a:r>
              <a:rPr lang="pt-PT" b="1" dirty="0"/>
              <a:t>Funções de ativação não linear</a:t>
            </a:r>
            <a:endParaRPr lang="en-US" altLang="en-US" b="1" dirty="0"/>
          </a:p>
        </p:txBody>
      </p:sp>
      <p:sp>
        <p:nvSpPr>
          <p:cNvPr id="32771" name="Slide Number Placeholder 3">
            <a:extLst>
              <a:ext uri="{FF2B5EF4-FFF2-40B4-BE49-F238E27FC236}">
                <a16:creationId xmlns:a16="http://schemas.microsoft.com/office/drawing/2014/main" id="{862DDCBB-16A9-724E-9CFB-F6424329A8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CBE2466-5F76-264F-93A5-7C8EAD4D7F69}" type="slidenum">
              <a:rPr lang="pt-BR" altLang="pt-BR" smtClean="0">
                <a:latin typeface="Calibri" panose="020F0502020204030204" pitchFamily="34" charset="0"/>
              </a:rPr>
              <a:pPr/>
              <a:t>33</a:t>
            </a:fld>
            <a:endParaRPr lang="pt-BR" altLang="pt-BR">
              <a:latin typeface="Calibri" panose="020F0502020204030204" pitchFamily="34" charset="0"/>
            </a:endParaRPr>
          </a:p>
        </p:txBody>
      </p:sp>
    </p:spTree>
    <p:extLst>
      <p:ext uri="{BB962C8B-B14F-4D97-AF65-F5344CB8AC3E}">
        <p14:creationId xmlns:p14="http://schemas.microsoft.com/office/powerpoint/2010/main" val="143015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23077DA0-F729-1B4F-99C0-8EA646CFA0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FCA5A280-3D0C-E04F-AF51-D866ACB06E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Função de ativação linear ou de identidade </a:t>
            </a:r>
          </a:p>
          <a:p>
            <a:endParaRPr lang="pt-PT" altLang="en-US"/>
          </a:p>
          <a:p>
            <a:r>
              <a:rPr lang="pt-PT" altLang="en-US"/>
              <a:t>Como você pode ver, a função é linear. Portanto, a saída das funções não ficará confinada entre nenhum intervalo. </a:t>
            </a:r>
          </a:p>
          <a:p>
            <a:endParaRPr lang="pt-PT" altLang="en-US"/>
          </a:p>
          <a:p>
            <a:r>
              <a:rPr lang="pt-PT" altLang="en-US" b="1"/>
              <a:t>Equação: </a:t>
            </a:r>
            <a:r>
              <a:rPr lang="pt-PT" altLang="en-US"/>
              <a:t>f (x) = x </a:t>
            </a:r>
          </a:p>
          <a:p>
            <a:r>
              <a:rPr lang="pt-PT" altLang="en-US" b="1"/>
              <a:t>Intervalo: </a:t>
            </a:r>
            <a:r>
              <a:rPr lang="pt-PT" altLang="en-US"/>
              <a:t>(-infinito a infinito) Isso não ajuda com a complexidade ou vários parâmetros de dados usuais que são alimentados para as redes neurais.</a:t>
            </a:r>
            <a:endParaRPr lang="en-US" altLang="en-US"/>
          </a:p>
          <a:p>
            <a:endParaRPr lang="en-US" altLang="en-US"/>
          </a:p>
        </p:txBody>
      </p:sp>
      <p:sp>
        <p:nvSpPr>
          <p:cNvPr id="34819" name="Slide Number Placeholder 3">
            <a:extLst>
              <a:ext uri="{FF2B5EF4-FFF2-40B4-BE49-F238E27FC236}">
                <a16:creationId xmlns:a16="http://schemas.microsoft.com/office/drawing/2014/main" id="{1A2678FC-1D7F-DB45-9615-83D26A6AD5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240C83-9582-DB41-8804-0A6532452C52}" type="slidenum">
              <a:rPr lang="pt-BR" altLang="pt-BR" smtClean="0">
                <a:latin typeface="Calibri" panose="020F0502020204030204" pitchFamily="34" charset="0"/>
              </a:rPr>
              <a:pPr/>
              <a:t>34</a:t>
            </a:fld>
            <a:endParaRPr lang="pt-BR" altLang="pt-BR">
              <a:latin typeface="Calibri" panose="020F0502020204030204" pitchFamily="34" charset="0"/>
            </a:endParaRPr>
          </a:p>
        </p:txBody>
      </p:sp>
    </p:spTree>
    <p:extLst>
      <p:ext uri="{BB962C8B-B14F-4D97-AF65-F5344CB8AC3E}">
        <p14:creationId xmlns:p14="http://schemas.microsoft.com/office/powerpoint/2010/main" val="4145136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2A8F092F-06F1-744E-9CCF-852F71A700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C01DDD9C-E69D-CD4C-90EB-CA099972FF40}"/>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pt-PT" b="1" dirty="0"/>
              <a:t>Função de ativação não linear </a:t>
            </a:r>
          </a:p>
          <a:p>
            <a:pPr>
              <a:defRPr/>
            </a:pPr>
            <a:endParaRPr lang="pt-PT" dirty="0"/>
          </a:p>
          <a:p>
            <a:pPr>
              <a:defRPr/>
            </a:pPr>
            <a:r>
              <a:rPr lang="pt-PT" dirty="0"/>
              <a:t>As funções de ativação não lineares são as funções de ativação mais utilizadas. A não linearidade ajuda a tornar o gráfico mais ou menos como esse.</a:t>
            </a:r>
          </a:p>
          <a:p>
            <a:pPr>
              <a:defRPr/>
            </a:pPr>
            <a:endParaRPr lang="pt-PT" dirty="0"/>
          </a:p>
          <a:p>
            <a:pPr>
              <a:defRPr/>
            </a:pPr>
            <a:r>
              <a:rPr lang="pt-PT" dirty="0"/>
              <a:t>Isso torna mais fácil para o modelo generalizar ou se adaptar com uma variedade de dados e diferenciar entre a saída. As principais terminologias necessárias para entender as funções não lineares são: </a:t>
            </a:r>
          </a:p>
          <a:p>
            <a:pPr>
              <a:defRPr/>
            </a:pPr>
            <a:endParaRPr lang="pt-PT" dirty="0"/>
          </a:p>
          <a:p>
            <a:pPr>
              <a:defRPr/>
            </a:pPr>
            <a:r>
              <a:rPr lang="pt-PT" b="1" dirty="0"/>
              <a:t>Derivada ou diferencial:</a:t>
            </a:r>
            <a:r>
              <a:rPr lang="pt-PT" dirty="0"/>
              <a:t> alteração no eixo y </a:t>
            </a:r>
            <a:r>
              <a:rPr lang="pt-PT" dirty="0" err="1"/>
              <a:t>w.r.t</a:t>
            </a:r>
            <a:r>
              <a:rPr lang="pt-PT" dirty="0"/>
              <a:t>. mudança no eixo x. Também é conhecido como inclinação. </a:t>
            </a:r>
          </a:p>
          <a:p>
            <a:pPr>
              <a:defRPr/>
            </a:pPr>
            <a:endParaRPr lang="pt-PT" dirty="0"/>
          </a:p>
          <a:p>
            <a:pPr>
              <a:defRPr/>
            </a:pPr>
            <a:r>
              <a:rPr lang="pt-PT" b="1" dirty="0"/>
              <a:t>Função </a:t>
            </a:r>
            <a:r>
              <a:rPr lang="pt-PT" b="1" dirty="0" err="1"/>
              <a:t>monotônica</a:t>
            </a:r>
            <a:r>
              <a:rPr lang="pt-PT" b="1" dirty="0"/>
              <a:t>: </a:t>
            </a:r>
            <a:r>
              <a:rPr lang="pt-PT" dirty="0"/>
              <a:t>uma função totalmente não crescente ou não decrescente. As funções de ativação não linear são divididas principalmente com base em seu </a:t>
            </a:r>
            <a:r>
              <a:rPr lang="pt-PT" b="1" dirty="0"/>
              <a:t>intervalo ou curvas</a:t>
            </a:r>
            <a:endParaRPr lang="en-US" b="1" dirty="0"/>
          </a:p>
          <a:p>
            <a:pPr>
              <a:defRPr/>
            </a:pPr>
            <a:endParaRPr lang="en-US" dirty="0"/>
          </a:p>
          <a:p>
            <a:pPr>
              <a:defRPr/>
            </a:pPr>
            <a:endParaRPr lang="en-US" dirty="0"/>
          </a:p>
          <a:p>
            <a:pPr>
              <a:defRPr/>
            </a:pPr>
            <a:endParaRPr lang="en-US" dirty="0"/>
          </a:p>
          <a:p>
            <a:pPr>
              <a:defRPr/>
            </a:pPr>
            <a:endParaRPr lang="en-US" dirty="0"/>
          </a:p>
          <a:p>
            <a:pPr>
              <a:defRPr/>
            </a:pPr>
            <a:r>
              <a:rPr lang="en-US" dirty="0"/>
              <a:t>.</a:t>
            </a:r>
          </a:p>
          <a:p>
            <a:pPr>
              <a:defRPr/>
            </a:pPr>
            <a:endParaRPr lang="en-US" dirty="0"/>
          </a:p>
        </p:txBody>
      </p:sp>
      <p:sp>
        <p:nvSpPr>
          <p:cNvPr id="36867" name="Slide Number Placeholder 3">
            <a:extLst>
              <a:ext uri="{FF2B5EF4-FFF2-40B4-BE49-F238E27FC236}">
                <a16:creationId xmlns:a16="http://schemas.microsoft.com/office/drawing/2014/main" id="{1F890556-E564-0042-81E2-C2F4B18580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C595B2-2DD2-894A-8813-CBB7106B2471}" type="slidenum">
              <a:rPr lang="pt-BR" altLang="pt-BR" smtClean="0">
                <a:latin typeface="Calibri" panose="020F0502020204030204" pitchFamily="34" charset="0"/>
              </a:rPr>
              <a:pPr/>
              <a:t>35</a:t>
            </a:fld>
            <a:endParaRPr lang="pt-BR" altLang="pt-BR">
              <a:latin typeface="Calibri" panose="020F0502020204030204" pitchFamily="34" charset="0"/>
            </a:endParaRPr>
          </a:p>
        </p:txBody>
      </p:sp>
    </p:spTree>
    <p:extLst>
      <p:ext uri="{BB962C8B-B14F-4D97-AF65-F5344CB8AC3E}">
        <p14:creationId xmlns:p14="http://schemas.microsoft.com/office/powerpoint/2010/main" val="2574807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a:t>
            </a:fld>
            <a:endParaRPr lang="en-US"/>
          </a:p>
        </p:txBody>
      </p:sp>
    </p:spTree>
    <p:extLst>
      <p:ext uri="{BB962C8B-B14F-4D97-AF65-F5344CB8AC3E}">
        <p14:creationId xmlns:p14="http://schemas.microsoft.com/office/powerpoint/2010/main" val="1194722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5ECE8C94-2407-C748-A894-454A5A795C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a:extLst>
              <a:ext uri="{FF2B5EF4-FFF2-40B4-BE49-F238E27FC236}">
                <a16:creationId xmlns:a16="http://schemas.microsoft.com/office/drawing/2014/main" id="{C90AE2A6-338B-EA44-BA2E-107B12A294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1. Função de ativação sigmóide ou logística </a:t>
            </a:r>
          </a:p>
          <a:p>
            <a:endParaRPr lang="en-US" altLang="en-US" b="1"/>
          </a:p>
          <a:p>
            <a:r>
              <a:rPr lang="en-US" altLang="en-US"/>
              <a:t>A curva da função sigmóide tem uma forma de S. </a:t>
            </a:r>
          </a:p>
          <a:p>
            <a:endParaRPr lang="en-US" altLang="en-US"/>
          </a:p>
          <a:p>
            <a:r>
              <a:rPr lang="en-US" altLang="en-US"/>
              <a:t>A principal razão pela qual usamos a função sigmóide é porque ela existe entre (0 a 1). Portanto, é especialmente usada para modelos em que temos que prever a probabilidade como uma saída. Como a probabilidade de qualquer coisa existe apenas entre 0 e 1, sigmóide é a escolha certa. </a:t>
            </a:r>
          </a:p>
          <a:p>
            <a:endParaRPr lang="en-US" altLang="en-US"/>
          </a:p>
          <a:p>
            <a:r>
              <a:rPr lang="en-US" altLang="en-US"/>
              <a:t>A função é </a:t>
            </a:r>
            <a:r>
              <a:rPr lang="en-US" altLang="en-US" b="1"/>
              <a:t>diferenciável</a:t>
            </a:r>
            <a:r>
              <a:rPr lang="en-US" altLang="en-US"/>
              <a:t>. Isso significa que podemos encontrar a inclinação da curva sigmóide em quaisquer dois pontos. </a:t>
            </a:r>
          </a:p>
          <a:p>
            <a:r>
              <a:rPr lang="en-US" altLang="en-US"/>
              <a:t>A função é </a:t>
            </a:r>
            <a:r>
              <a:rPr lang="en-US" altLang="en-US" b="1"/>
              <a:t>monotônica</a:t>
            </a:r>
            <a:r>
              <a:rPr lang="en-US" altLang="en-US"/>
              <a:t>, mas a derivada da função não é. </a:t>
            </a:r>
          </a:p>
          <a:p>
            <a:r>
              <a:rPr lang="en-US" altLang="en-US"/>
              <a:t>A função sigmóide logística pode fazer com que uma rede neural fique presa no momento do treinamento. </a:t>
            </a:r>
          </a:p>
          <a:p>
            <a:r>
              <a:rPr lang="en-US" altLang="en-US"/>
              <a:t>A </a:t>
            </a:r>
            <a:r>
              <a:rPr lang="en-US" altLang="en-US" b="1"/>
              <a:t>função softmax</a:t>
            </a:r>
            <a:r>
              <a:rPr lang="en-US" altLang="en-US"/>
              <a:t> é uma função de ativação logística mais generalizada que é usada para classificação multiclasse.</a:t>
            </a:r>
          </a:p>
          <a:p>
            <a:endParaRPr lang="en-US" altLang="en-US"/>
          </a:p>
        </p:txBody>
      </p:sp>
      <p:sp>
        <p:nvSpPr>
          <p:cNvPr id="38915" name="Slide Number Placeholder 3">
            <a:extLst>
              <a:ext uri="{FF2B5EF4-FFF2-40B4-BE49-F238E27FC236}">
                <a16:creationId xmlns:a16="http://schemas.microsoft.com/office/drawing/2014/main" id="{4702AF59-0832-B348-8E70-2962BF4D9E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E7E7304-2DE4-AA49-8130-188B96868BAB}" type="slidenum">
              <a:rPr lang="pt-BR" altLang="pt-BR" smtClean="0">
                <a:latin typeface="Calibri" panose="020F0502020204030204" pitchFamily="34" charset="0"/>
              </a:rPr>
              <a:pPr/>
              <a:t>36</a:t>
            </a:fld>
            <a:endParaRPr lang="pt-BR" altLang="pt-BR">
              <a:latin typeface="Calibri" panose="020F0502020204030204" pitchFamily="34" charset="0"/>
            </a:endParaRPr>
          </a:p>
        </p:txBody>
      </p:sp>
    </p:spTree>
    <p:extLst>
      <p:ext uri="{BB962C8B-B14F-4D97-AF65-F5344CB8AC3E}">
        <p14:creationId xmlns:p14="http://schemas.microsoft.com/office/powerpoint/2010/main" val="4197210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854C8615-3FDA-0D48-B407-358D9796AF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E95FE5D1-E491-1D4A-A385-E03908F2F5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2. Tanh ou função de ativação tangente hiperbólica </a:t>
            </a:r>
          </a:p>
          <a:p>
            <a:endParaRPr lang="pt-PT" altLang="en-US"/>
          </a:p>
          <a:p>
            <a:r>
              <a:rPr lang="pt-PT" altLang="en-US"/>
              <a:t>tanh também é como sigmóide logístico, mas melhor. O intervalo da função tanh é de (-1 a 1). tanh também é sigmoidal (em forma de s). </a:t>
            </a:r>
          </a:p>
          <a:p>
            <a:endParaRPr lang="pt-PT" altLang="en-US"/>
          </a:p>
          <a:p>
            <a:r>
              <a:rPr lang="pt-PT" altLang="en-US"/>
              <a:t>A vantagem é que as entradas negativas serão mapeadas fortemente negativas e as entradas zero serão mapeadas perto de zero no gráfico tanh. </a:t>
            </a:r>
          </a:p>
          <a:p>
            <a:endParaRPr lang="pt-PT" altLang="en-US"/>
          </a:p>
          <a:p>
            <a:r>
              <a:rPr lang="pt-PT" altLang="en-US"/>
              <a:t>A função é </a:t>
            </a:r>
            <a:r>
              <a:rPr lang="pt-PT" altLang="en-US" b="1"/>
              <a:t>diferenciável</a:t>
            </a:r>
            <a:r>
              <a:rPr lang="pt-PT" altLang="en-US"/>
              <a:t>. </a:t>
            </a:r>
          </a:p>
          <a:p>
            <a:r>
              <a:rPr lang="pt-PT" altLang="en-US"/>
              <a:t>A função é </a:t>
            </a:r>
            <a:r>
              <a:rPr lang="pt-PT" altLang="en-US" b="1"/>
              <a:t>monotônica</a:t>
            </a:r>
            <a:r>
              <a:rPr lang="pt-PT" altLang="en-US"/>
              <a:t> enquanto sua </a:t>
            </a:r>
            <a:r>
              <a:rPr lang="pt-PT" altLang="en-US" b="1"/>
              <a:t>derivada não é monotônica</a:t>
            </a:r>
            <a:r>
              <a:rPr lang="pt-PT" altLang="en-US"/>
              <a:t>. </a:t>
            </a:r>
          </a:p>
          <a:p>
            <a:r>
              <a:rPr lang="pt-PT" altLang="en-US"/>
              <a:t>A função tanh é usada principalmente para classificação entre duas classes. </a:t>
            </a:r>
          </a:p>
          <a:p>
            <a:r>
              <a:rPr lang="pt-PT" altLang="en-US" i="1"/>
              <a:t>Ambas as funções de ativação de tanh e sigmóide logística são usadas em redes feed-forward.</a:t>
            </a:r>
            <a:endParaRPr lang="en-US" altLang="en-US" i="1"/>
          </a:p>
          <a:p>
            <a:endParaRPr lang="en-US" altLang="en-US"/>
          </a:p>
        </p:txBody>
      </p:sp>
      <p:sp>
        <p:nvSpPr>
          <p:cNvPr id="40963" name="Slide Number Placeholder 3">
            <a:extLst>
              <a:ext uri="{FF2B5EF4-FFF2-40B4-BE49-F238E27FC236}">
                <a16:creationId xmlns:a16="http://schemas.microsoft.com/office/drawing/2014/main" id="{F0ED291B-DAC8-A847-8CBE-FC122E87B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2199FBB-0442-854F-AB07-DBA111E6F84B}" type="slidenum">
              <a:rPr lang="pt-BR" altLang="pt-BR" smtClean="0">
                <a:latin typeface="Calibri" panose="020F0502020204030204" pitchFamily="34" charset="0"/>
              </a:rPr>
              <a:pPr/>
              <a:t>37</a:t>
            </a:fld>
            <a:endParaRPr lang="pt-BR" altLang="pt-BR">
              <a:latin typeface="Calibri" panose="020F0502020204030204" pitchFamily="34" charset="0"/>
            </a:endParaRPr>
          </a:p>
        </p:txBody>
      </p:sp>
    </p:spTree>
    <p:extLst>
      <p:ext uri="{BB962C8B-B14F-4D97-AF65-F5344CB8AC3E}">
        <p14:creationId xmlns:p14="http://schemas.microsoft.com/office/powerpoint/2010/main" val="2452935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C768E7EB-C968-2A45-AA1C-3A0D1BF3A2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Notes Placeholder 2">
            <a:extLst>
              <a:ext uri="{FF2B5EF4-FFF2-40B4-BE49-F238E27FC236}">
                <a16:creationId xmlns:a16="http://schemas.microsoft.com/office/drawing/2014/main" id="{71E62A58-B1E4-F740-9FEC-1E23D3403A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3. Função de ativação ReLU (unidade linear retificada) </a:t>
            </a:r>
          </a:p>
          <a:p>
            <a:endParaRPr lang="pt-PT" altLang="en-US"/>
          </a:p>
          <a:p>
            <a:r>
              <a:rPr lang="pt-PT" altLang="en-US"/>
              <a:t>O ReLU é a função de ativação mais usada no mundo atualmente. Desde então, é usado em quase todas as redes neurais convolucionais ou aprendizagem profunda. </a:t>
            </a:r>
          </a:p>
          <a:p>
            <a:endParaRPr lang="pt-PT" altLang="en-US"/>
          </a:p>
          <a:p>
            <a:r>
              <a:rPr lang="pt-PT" altLang="en-US"/>
              <a:t>Como você pode ver, o ReLU está retificado pela metade (na parte inferior). f (z) é zero quando z é menor que zero e f(z) é igual a z quando z é maior ou igual a zero. </a:t>
            </a:r>
          </a:p>
          <a:p>
            <a:r>
              <a:rPr lang="pt-PT" altLang="en-US" b="1"/>
              <a:t>Intervalo:</a:t>
            </a:r>
            <a:r>
              <a:rPr lang="pt-PT" altLang="en-US"/>
              <a:t> [0 ao infinito) </a:t>
            </a:r>
          </a:p>
          <a:p>
            <a:r>
              <a:rPr lang="pt-PT" altLang="en-US"/>
              <a:t>A função e sua derivada são </a:t>
            </a:r>
            <a:r>
              <a:rPr lang="pt-PT" altLang="en-US" b="1"/>
              <a:t>monotônicas</a:t>
            </a:r>
            <a:r>
              <a:rPr lang="pt-PT" altLang="en-US"/>
              <a:t>. </a:t>
            </a:r>
          </a:p>
          <a:p>
            <a:endParaRPr lang="pt-PT" altLang="en-US"/>
          </a:p>
          <a:p>
            <a:r>
              <a:rPr lang="pt-PT" altLang="en-US"/>
              <a:t>Mas o problema é que todos os valores negativos tornam-se zero imediatamente, o que diminui a capacidade do modelo de se ajustar ou treinar a partir dos dados de maneira adequada. Isso significa que qualquer entrada negativa fornecida à função de ativação ReLU transforma o valor em zero imediatamente no gráfico, o que por sua vez afeta o gráfico resultante por não mapear os valores negativos de forma adequada.</a:t>
            </a:r>
            <a:endParaRPr lang="en-US" altLang="en-US"/>
          </a:p>
        </p:txBody>
      </p:sp>
      <p:sp>
        <p:nvSpPr>
          <p:cNvPr id="43011" name="Slide Number Placeholder 3">
            <a:extLst>
              <a:ext uri="{FF2B5EF4-FFF2-40B4-BE49-F238E27FC236}">
                <a16:creationId xmlns:a16="http://schemas.microsoft.com/office/drawing/2014/main" id="{4DFB5055-5107-4348-B4B4-97708F69DD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78CD9B2-278D-7145-8342-1D874F55C449}" type="slidenum">
              <a:rPr lang="pt-BR" altLang="pt-BR" smtClean="0">
                <a:latin typeface="Calibri" panose="020F0502020204030204" pitchFamily="34" charset="0"/>
              </a:rPr>
              <a:pPr/>
              <a:t>38</a:t>
            </a:fld>
            <a:endParaRPr lang="pt-BR" altLang="pt-BR">
              <a:latin typeface="Calibri" panose="020F0502020204030204" pitchFamily="34" charset="0"/>
            </a:endParaRPr>
          </a:p>
        </p:txBody>
      </p:sp>
    </p:spTree>
    <p:extLst>
      <p:ext uri="{BB962C8B-B14F-4D97-AF65-F5344CB8AC3E}">
        <p14:creationId xmlns:p14="http://schemas.microsoft.com/office/powerpoint/2010/main" val="1708508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3508A5FD-CF8B-5B43-8A9F-0B19866255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8" name="Notes Placeholder 2">
            <a:extLst>
              <a:ext uri="{FF2B5EF4-FFF2-40B4-BE49-F238E27FC236}">
                <a16:creationId xmlns:a16="http://schemas.microsoft.com/office/drawing/2014/main" id="{682D62C8-C0FC-E840-BAC5-B97F1CB5F4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4. ReLU com vazamento (Leaky ReLU) </a:t>
            </a:r>
          </a:p>
          <a:p>
            <a:endParaRPr lang="en-US" altLang="en-US"/>
          </a:p>
          <a:p>
            <a:r>
              <a:rPr lang="en-US" altLang="en-US"/>
              <a:t>É uma tentativa de resolver o problema do dying ReLU (ReLU agonizante). Você consegue ver o que é o vazamento?</a:t>
            </a:r>
          </a:p>
          <a:p>
            <a:endParaRPr lang="en-US" altLang="en-US"/>
          </a:p>
          <a:p>
            <a:r>
              <a:rPr lang="en-US" altLang="en-US"/>
              <a:t>O vazamento ajuda a aumentar o alcance da função ReLU. Normalmente, o valor de </a:t>
            </a:r>
            <a:r>
              <a:rPr lang="en-US" altLang="en-US" b="1"/>
              <a:t>a</a:t>
            </a:r>
            <a:r>
              <a:rPr lang="en-US" altLang="en-US"/>
              <a:t> é 0,01 ou mais. </a:t>
            </a:r>
          </a:p>
          <a:p>
            <a:r>
              <a:rPr lang="en-US" altLang="en-US"/>
              <a:t>Quando </a:t>
            </a:r>
            <a:r>
              <a:rPr lang="en-US" altLang="en-US" b="1"/>
              <a:t>a não é 0,01</a:t>
            </a:r>
            <a:r>
              <a:rPr lang="en-US" altLang="en-US"/>
              <a:t>, é denominado </a:t>
            </a:r>
            <a:r>
              <a:rPr lang="en-US" altLang="en-US" b="1"/>
              <a:t>ReLU Randomizado</a:t>
            </a:r>
            <a:r>
              <a:rPr lang="en-US" altLang="en-US"/>
              <a:t>. </a:t>
            </a:r>
          </a:p>
          <a:p>
            <a:r>
              <a:rPr lang="en-US" altLang="en-US"/>
              <a:t>Portanto, o </a:t>
            </a:r>
            <a:r>
              <a:rPr lang="en-US" altLang="en-US" b="1"/>
              <a:t>intervalo</a:t>
            </a:r>
            <a:r>
              <a:rPr lang="en-US" altLang="en-US"/>
              <a:t> do Leaky ReLU é (-infinity a infinito). </a:t>
            </a:r>
          </a:p>
          <a:p>
            <a:r>
              <a:rPr lang="en-US" altLang="en-US"/>
              <a:t>Ambas as funções Leaky e Randomized ReLU são monotônicas por natureza. Além disso, seus derivados também são de natureza monotônica.</a:t>
            </a:r>
          </a:p>
          <a:p>
            <a:endParaRPr lang="en-US" altLang="en-US"/>
          </a:p>
          <a:p>
            <a:endParaRPr lang="en-US" altLang="en-US"/>
          </a:p>
        </p:txBody>
      </p:sp>
      <p:sp>
        <p:nvSpPr>
          <p:cNvPr id="45059" name="Slide Number Placeholder 3">
            <a:extLst>
              <a:ext uri="{FF2B5EF4-FFF2-40B4-BE49-F238E27FC236}">
                <a16:creationId xmlns:a16="http://schemas.microsoft.com/office/drawing/2014/main" id="{36FBA5B0-BE46-2048-9A91-4A83366CB4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87946B-EBCB-7248-8DE1-D543B2A49B71}" type="slidenum">
              <a:rPr lang="pt-BR" altLang="pt-BR" smtClean="0">
                <a:latin typeface="Calibri" panose="020F0502020204030204" pitchFamily="34" charset="0"/>
              </a:rPr>
              <a:pPr/>
              <a:t>39</a:t>
            </a:fld>
            <a:endParaRPr lang="pt-BR" altLang="pt-BR">
              <a:latin typeface="Calibri" panose="020F0502020204030204" pitchFamily="34" charset="0"/>
            </a:endParaRPr>
          </a:p>
        </p:txBody>
      </p:sp>
    </p:spTree>
    <p:extLst>
      <p:ext uri="{BB962C8B-B14F-4D97-AF65-F5344CB8AC3E}">
        <p14:creationId xmlns:p14="http://schemas.microsoft.com/office/powerpoint/2010/main" val="3162681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21B93C3B-BBBC-4048-BCA6-F52096387B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4A08EA55-0A65-0242-BB1A-6551ECFA02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PT" altLang="en-US" b="1"/>
              <a:t>Por que derivada / diferenciação é usada? </a:t>
            </a:r>
          </a:p>
          <a:p>
            <a:endParaRPr lang="pt-PT" altLang="en-US"/>
          </a:p>
          <a:p>
            <a:r>
              <a:rPr lang="pt-PT" altLang="en-US"/>
              <a:t>Ao atualizar a curva, para saber em </a:t>
            </a:r>
            <a:r>
              <a:rPr lang="pt-PT" altLang="en-US" b="1"/>
              <a:t>qual direção </a:t>
            </a:r>
            <a:r>
              <a:rPr lang="pt-PT" altLang="en-US"/>
              <a:t>e </a:t>
            </a:r>
            <a:r>
              <a:rPr lang="pt-PT" altLang="en-US" b="1"/>
              <a:t>quanto alterar </a:t>
            </a:r>
            <a:r>
              <a:rPr lang="pt-PT" altLang="en-US"/>
              <a:t>ou atualizar a curva dependendo da inclinação. É por isso que usamos diferenciação em quase todas as partes do Aprendizado de Máquina e Aprendizado Profundo.</a:t>
            </a:r>
            <a:endParaRPr lang="en-US" altLang="en-US"/>
          </a:p>
          <a:p>
            <a:endParaRPr lang="en-US" altLang="en-US"/>
          </a:p>
        </p:txBody>
      </p:sp>
      <p:sp>
        <p:nvSpPr>
          <p:cNvPr id="47107" name="Slide Number Placeholder 3">
            <a:extLst>
              <a:ext uri="{FF2B5EF4-FFF2-40B4-BE49-F238E27FC236}">
                <a16:creationId xmlns:a16="http://schemas.microsoft.com/office/drawing/2014/main" id="{0EB9398C-72C7-F44D-B505-5B15EEB9D0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D3624D-BD90-2C4E-B61F-837751FF2B16}" type="slidenum">
              <a:rPr lang="pt-BR" altLang="pt-BR" smtClean="0">
                <a:latin typeface="Calibri" panose="020F0502020204030204" pitchFamily="34" charset="0"/>
              </a:rPr>
              <a:pPr/>
              <a:t>40</a:t>
            </a:fld>
            <a:endParaRPr lang="pt-BR" altLang="pt-BR">
              <a:latin typeface="Calibri" panose="020F0502020204030204" pitchFamily="34" charset="0"/>
            </a:endParaRPr>
          </a:p>
        </p:txBody>
      </p:sp>
    </p:spTree>
    <p:extLst>
      <p:ext uri="{BB962C8B-B14F-4D97-AF65-F5344CB8AC3E}">
        <p14:creationId xmlns:p14="http://schemas.microsoft.com/office/powerpoint/2010/main" val="2766178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Espaço Reservado para Imagem de Slide 1">
            <a:extLst>
              <a:ext uri="{FF2B5EF4-FFF2-40B4-BE49-F238E27FC236}">
                <a16:creationId xmlns:a16="http://schemas.microsoft.com/office/drawing/2014/main" id="{8A1779B3-D1B0-C64C-94B9-68EE3A790C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Espaço Reservado para Anotações 2">
            <a:extLst>
              <a:ext uri="{FF2B5EF4-FFF2-40B4-BE49-F238E27FC236}">
                <a16:creationId xmlns:a16="http://schemas.microsoft.com/office/drawing/2014/main" id="{DAF3E4F4-39B7-4145-ADA0-10211B0D3F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a:t>
            </a:r>
            <a:r>
              <a:rPr lang="pt-BR" altLang="en-US">
                <a:hlinkClick r:id="rId3"/>
              </a:rPr>
              <a:t>http://www.faqs.org/faqs/ai-faq/neural-nets/part1/preamble.html</a:t>
            </a:r>
            <a:r>
              <a:rPr lang="pt-BR" altLang="en-US"/>
              <a:t> – Baixar versão HTML e abrir com qualquer browser</a:t>
            </a:r>
          </a:p>
          <a:p>
            <a:endParaRPr lang="pt-BR" altLang="en-US"/>
          </a:p>
        </p:txBody>
      </p:sp>
      <p:sp>
        <p:nvSpPr>
          <p:cNvPr id="49155" name="Espaço Reservado para Número de Slide 3">
            <a:extLst>
              <a:ext uri="{FF2B5EF4-FFF2-40B4-BE49-F238E27FC236}">
                <a16:creationId xmlns:a16="http://schemas.microsoft.com/office/drawing/2014/main" id="{2320DB13-FDF5-674B-A357-1163E9299A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2AE526C-44A5-F64B-B422-D7B40C45882D}" type="slidenum">
              <a:rPr lang="pt-BR" altLang="pt-BR" smtClean="0">
                <a:latin typeface="Calibri" panose="020F0502020204030204" pitchFamily="34" charset="0"/>
              </a:rPr>
              <a:pPr/>
              <a:t>41</a:t>
            </a:fld>
            <a:endParaRPr lang="pt-BR" altLang="pt-BR">
              <a:latin typeface="Calibri" panose="020F0502020204030204" pitchFamily="34" charset="0"/>
            </a:endParaRPr>
          </a:p>
        </p:txBody>
      </p:sp>
    </p:spTree>
    <p:extLst>
      <p:ext uri="{BB962C8B-B14F-4D97-AF65-F5344CB8AC3E}">
        <p14:creationId xmlns:p14="http://schemas.microsoft.com/office/powerpoint/2010/main" val="634773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Espaço Reservado para Imagem de Slide 1">
            <a:extLst>
              <a:ext uri="{FF2B5EF4-FFF2-40B4-BE49-F238E27FC236}">
                <a16:creationId xmlns:a16="http://schemas.microsoft.com/office/drawing/2014/main" id="{F1C3851C-D73A-3B42-84A0-F8156BBE29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Espaço Reservado para Anotações 2">
            <a:extLst>
              <a:ext uri="{FF2B5EF4-FFF2-40B4-BE49-F238E27FC236}">
                <a16:creationId xmlns:a16="http://schemas.microsoft.com/office/drawing/2014/main" id="{405CDA96-C9BC-1049-BF71-8BF5AE6FFF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a:t>
            </a:r>
            <a:r>
              <a:rPr lang="pt-BR" altLang="en-US">
                <a:hlinkClick r:id="rId3"/>
              </a:rPr>
              <a:t>http://www.faqs.org/faqs/ai-faq/neural-nets/part1/preamble.html</a:t>
            </a:r>
            <a:r>
              <a:rPr lang="pt-BR" altLang="en-US"/>
              <a:t> – Baixar versão HTML e abrir com qualquer browser</a:t>
            </a:r>
          </a:p>
          <a:p>
            <a:endParaRPr lang="pt-BR" altLang="en-US"/>
          </a:p>
        </p:txBody>
      </p:sp>
      <p:sp>
        <p:nvSpPr>
          <p:cNvPr id="51203" name="Espaço Reservado para Número de Slide 3">
            <a:extLst>
              <a:ext uri="{FF2B5EF4-FFF2-40B4-BE49-F238E27FC236}">
                <a16:creationId xmlns:a16="http://schemas.microsoft.com/office/drawing/2014/main" id="{903A4565-1AFE-3749-BC8F-C76F888E20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8CE3968-6BDA-8D48-A632-780D92EA2E08}" type="slidenum">
              <a:rPr lang="pt-BR" altLang="pt-BR" smtClean="0">
                <a:latin typeface="Calibri" panose="020F0502020204030204" pitchFamily="34" charset="0"/>
              </a:rPr>
              <a:pPr/>
              <a:t>42</a:t>
            </a:fld>
            <a:endParaRPr lang="pt-BR" altLang="pt-BR">
              <a:latin typeface="Calibri" panose="020F0502020204030204" pitchFamily="34" charset="0"/>
            </a:endParaRPr>
          </a:p>
        </p:txBody>
      </p:sp>
    </p:spTree>
    <p:extLst>
      <p:ext uri="{BB962C8B-B14F-4D97-AF65-F5344CB8AC3E}">
        <p14:creationId xmlns:p14="http://schemas.microsoft.com/office/powerpoint/2010/main" val="3148253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Espaço Reservado para Imagem de Slide 1">
            <a:extLst>
              <a:ext uri="{FF2B5EF4-FFF2-40B4-BE49-F238E27FC236}">
                <a16:creationId xmlns:a16="http://schemas.microsoft.com/office/drawing/2014/main" id="{B7EAFEA1-26D9-B84E-9F7F-6DB9FEFFF2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Espaço Reservado para Anotações 2">
            <a:extLst>
              <a:ext uri="{FF2B5EF4-FFF2-40B4-BE49-F238E27FC236}">
                <a16:creationId xmlns:a16="http://schemas.microsoft.com/office/drawing/2014/main" id="{A0C19F11-50C6-C441-B424-F3E79E0AC8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a:t>
            </a:r>
            <a:r>
              <a:rPr lang="pt-BR" altLang="en-US">
                <a:hlinkClick r:id="rId3"/>
              </a:rPr>
              <a:t>http://www.faqs.org/faqs/ai-faq/neural-nets/part1/preamble.html</a:t>
            </a:r>
            <a:r>
              <a:rPr lang="pt-BR" altLang="en-US"/>
              <a:t> – Baixar versão HTML e abrir com qualquer browser</a:t>
            </a:r>
          </a:p>
        </p:txBody>
      </p:sp>
      <p:sp>
        <p:nvSpPr>
          <p:cNvPr id="53251" name="Espaço Reservado para Número de Slide 3">
            <a:extLst>
              <a:ext uri="{FF2B5EF4-FFF2-40B4-BE49-F238E27FC236}">
                <a16:creationId xmlns:a16="http://schemas.microsoft.com/office/drawing/2014/main" id="{1AA99799-9ABC-FF41-AAAB-AD26B637FA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CB468A6-29C1-5546-9631-85ABCDDD2D8B}" type="slidenum">
              <a:rPr lang="pt-BR" altLang="pt-BR" smtClean="0">
                <a:latin typeface="Calibri" panose="020F0502020204030204" pitchFamily="34" charset="0"/>
              </a:rPr>
              <a:pPr/>
              <a:t>43</a:t>
            </a:fld>
            <a:endParaRPr lang="pt-BR" altLang="pt-BR">
              <a:latin typeface="Calibri" panose="020F0502020204030204" pitchFamily="34" charset="0"/>
            </a:endParaRPr>
          </a:p>
        </p:txBody>
      </p:sp>
    </p:spTree>
    <p:extLst>
      <p:ext uri="{BB962C8B-B14F-4D97-AF65-F5344CB8AC3E}">
        <p14:creationId xmlns:p14="http://schemas.microsoft.com/office/powerpoint/2010/main" val="739485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Espaço Reservado para Imagem de Slide 1">
            <a:extLst>
              <a:ext uri="{FF2B5EF4-FFF2-40B4-BE49-F238E27FC236}">
                <a16:creationId xmlns:a16="http://schemas.microsoft.com/office/drawing/2014/main" id="{9360BB7C-C05D-B942-8309-137B479623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Espaço Reservado para Anotações 2">
            <a:extLst>
              <a:ext uri="{FF2B5EF4-FFF2-40B4-BE49-F238E27FC236}">
                <a16:creationId xmlns:a16="http://schemas.microsoft.com/office/drawing/2014/main" id="{F9DD8422-055D-084B-87A4-FDF01F66BE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https://www.quora.com/In-Keras-what-is-a-dense-and-a-dropout-layer</a:t>
            </a:r>
          </a:p>
          <a:p>
            <a:endParaRPr lang="pt-BR" altLang="en-US"/>
          </a:p>
          <a:p>
            <a:r>
              <a:rPr lang="pt-BR" altLang="en-US">
                <a:hlinkClick r:id="rId3"/>
              </a:rPr>
              <a:t>Referência II - https://computersciencewiki.org/index.php/Max-pooling_/_Pooling</a:t>
            </a:r>
            <a:endParaRPr lang="pt-BR" altLang="en-US"/>
          </a:p>
        </p:txBody>
      </p:sp>
      <p:sp>
        <p:nvSpPr>
          <p:cNvPr id="55299" name="Espaço Reservado para Número de Slide 3">
            <a:extLst>
              <a:ext uri="{FF2B5EF4-FFF2-40B4-BE49-F238E27FC236}">
                <a16:creationId xmlns:a16="http://schemas.microsoft.com/office/drawing/2014/main" id="{3190A84A-9DB0-F345-9F26-74581DDB9F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A576603-0FD0-FF49-B63A-8620F1E05DD0}" type="slidenum">
              <a:rPr lang="pt-BR" altLang="pt-BR" smtClean="0">
                <a:latin typeface="Calibri" panose="020F0502020204030204" pitchFamily="34" charset="0"/>
              </a:rPr>
              <a:pPr/>
              <a:t>44</a:t>
            </a:fld>
            <a:endParaRPr lang="pt-BR" altLang="pt-BR">
              <a:latin typeface="Calibri" panose="020F0502020204030204" pitchFamily="34" charset="0"/>
            </a:endParaRPr>
          </a:p>
        </p:txBody>
      </p:sp>
    </p:spTree>
    <p:extLst>
      <p:ext uri="{BB962C8B-B14F-4D97-AF65-F5344CB8AC3E}">
        <p14:creationId xmlns:p14="http://schemas.microsoft.com/office/powerpoint/2010/main" val="871431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Espaço Reservado para Imagem de Slide 1">
            <a:extLst>
              <a:ext uri="{FF2B5EF4-FFF2-40B4-BE49-F238E27FC236}">
                <a16:creationId xmlns:a16="http://schemas.microsoft.com/office/drawing/2014/main" id="{8D0F4255-07CE-544A-A374-76F9FBC671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Espaço Reservado para Anotações 2">
            <a:extLst>
              <a:ext uri="{FF2B5EF4-FFF2-40B4-BE49-F238E27FC236}">
                <a16:creationId xmlns:a16="http://schemas.microsoft.com/office/drawing/2014/main" id="{D07C9050-D15A-4949-BC80-7639F2760A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https://www.quora.com/In-Keras-what-is-a-dense-and-a-dropout-layer</a:t>
            </a:r>
          </a:p>
        </p:txBody>
      </p:sp>
      <p:sp>
        <p:nvSpPr>
          <p:cNvPr id="57347" name="Espaço Reservado para Número de Slide 3">
            <a:extLst>
              <a:ext uri="{FF2B5EF4-FFF2-40B4-BE49-F238E27FC236}">
                <a16:creationId xmlns:a16="http://schemas.microsoft.com/office/drawing/2014/main" id="{566E0254-0CDE-B44A-B51C-5C64350859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D290C6-ABEF-3B41-9370-627E2BECD12C}" type="slidenum">
              <a:rPr lang="pt-BR" altLang="pt-BR" smtClean="0">
                <a:latin typeface="Calibri" panose="020F0502020204030204" pitchFamily="34" charset="0"/>
              </a:rPr>
              <a:pPr/>
              <a:t>45</a:t>
            </a:fld>
            <a:endParaRPr lang="pt-BR" altLang="pt-BR">
              <a:latin typeface="Calibri" panose="020F0502020204030204" pitchFamily="34" charset="0"/>
            </a:endParaRPr>
          </a:p>
        </p:txBody>
      </p:sp>
    </p:spTree>
    <p:extLst>
      <p:ext uri="{BB962C8B-B14F-4D97-AF65-F5344CB8AC3E}">
        <p14:creationId xmlns:p14="http://schemas.microsoft.com/office/powerpoint/2010/main" val="3177870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Problema: dar sentido a entradas sensoriais complexas e não estruturadas. Imagens, fala, texto, vídeo, etc.</a:t>
            </a:r>
          </a:p>
          <a:p>
            <a:endParaRPr lang="en-US" baseline="0" dirty="0"/>
          </a:p>
          <a:p>
            <a:endParaRPr lang="en-US" baseline="0" dirty="0"/>
          </a:p>
          <a:p>
            <a:r>
              <a:rPr lang="en-US" dirty="0">
                <a:hlinkClick r:id="rId3"/>
              </a:rPr>
              <a:t>https://commons.wikimedia.org/wiki/Language#/media/File:Floor_7a_bookstacks_in_Sterling_Memorial_Library.jpg</a:t>
            </a:r>
            <a:endParaRPr lang="en-US" dirty="0"/>
          </a:p>
          <a:p>
            <a:endParaRPr lang="en-US" dirty="0"/>
          </a:p>
          <a:p>
            <a:r>
              <a:rPr lang="en-US" dirty="0">
                <a:hlinkClick r:id="rId4"/>
              </a:rPr>
              <a:t>https://commons.wikimedia.org/wiki/File:EmiMa-099-semantic-segmentation.png</a:t>
            </a:r>
            <a:endParaRPr lang="en-US" dirty="0"/>
          </a:p>
          <a:p>
            <a:endParaRPr lang="en-US" dirty="0"/>
          </a:p>
          <a:p>
            <a:r>
              <a:rPr lang="en-US" dirty="0">
                <a:hlinkClick r:id="rId5"/>
              </a:rPr>
              <a:t>https://commons.wikimedia.org/wiki/File:Waveform_of_Habana_syndrome_sound.png</a:t>
            </a:r>
            <a:endParaRPr lang="en-US" dirty="0"/>
          </a:p>
          <a:p>
            <a:endParaRPr lang="en-US" dirty="0"/>
          </a:p>
          <a:p>
            <a:r>
              <a:rPr lang="en-US" dirty="0">
                <a:hlinkClick r:id="rId6"/>
              </a:rPr>
              <a:t>https://commons.wikimedia.org/w/index.php?title=Special:Search&amp;limit=500&amp;offset=0&amp;ns0=1&amp;ns6=1&amp;ns12=1&amp;ns14=1&amp;ns100=1&amp;ns106=1&amp;search=Autonomous+cars&amp;advancedSearch-current={}</a:t>
            </a:r>
            <a:endParaRPr lang="en-US" dirty="0"/>
          </a:p>
        </p:txBody>
      </p:sp>
      <p:sp>
        <p:nvSpPr>
          <p:cNvPr id="4" name="Slide Number Placeholder 3"/>
          <p:cNvSpPr>
            <a:spLocks noGrp="1"/>
          </p:cNvSpPr>
          <p:nvPr>
            <p:ph type="sldNum" sz="quarter" idx="10"/>
          </p:nvPr>
        </p:nvSpPr>
        <p:spPr/>
        <p:txBody>
          <a:bodyPr/>
          <a:lstStyle/>
          <a:p>
            <a:fld id="{7A8A51BF-60A2-44DB-B88F-8B88C3EE23BF}" type="slidenum">
              <a:rPr lang="en-US" smtClean="0"/>
              <a:t>5</a:t>
            </a:fld>
            <a:endParaRPr lang="en-US"/>
          </a:p>
        </p:txBody>
      </p:sp>
    </p:spTree>
    <p:extLst>
      <p:ext uri="{BB962C8B-B14F-4D97-AF65-F5344CB8AC3E}">
        <p14:creationId xmlns:p14="http://schemas.microsoft.com/office/powerpoint/2010/main" val="4152321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Espaço Reservado para Imagem de Slide 1">
            <a:extLst>
              <a:ext uri="{FF2B5EF4-FFF2-40B4-BE49-F238E27FC236}">
                <a16:creationId xmlns:a16="http://schemas.microsoft.com/office/drawing/2014/main" id="{6385EC6D-F5CA-B94C-890D-D9DBC00F87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Espaço Reservado para Anotações 2">
            <a:extLst>
              <a:ext uri="{FF2B5EF4-FFF2-40B4-BE49-F238E27FC236}">
                <a16:creationId xmlns:a16="http://schemas.microsoft.com/office/drawing/2014/main" id="{A6CCB958-2D58-5E48-A51A-93FEB5F109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 - https://www.quora.com/In-Keras-what-is-a-dense-and-a-dropout-layer</a:t>
            </a:r>
          </a:p>
          <a:p>
            <a:endParaRPr lang="pt-BR" altLang="en-US"/>
          </a:p>
          <a:p>
            <a:r>
              <a:rPr lang="pt-BR" altLang="en-US"/>
              <a:t>Referência II (paper original) - </a:t>
            </a:r>
            <a:r>
              <a:rPr lang="pt-BR" altLang="en-US">
                <a:hlinkClick r:id="rId3"/>
              </a:rPr>
              <a:t>https://www.cs.toronto.edu/~rsalakhu/papers/srivastava14a.pdf</a:t>
            </a:r>
            <a:endParaRPr lang="pt-BR" altLang="en-US"/>
          </a:p>
        </p:txBody>
      </p:sp>
      <p:sp>
        <p:nvSpPr>
          <p:cNvPr id="59395" name="Espaço Reservado para Número de Slide 3">
            <a:extLst>
              <a:ext uri="{FF2B5EF4-FFF2-40B4-BE49-F238E27FC236}">
                <a16:creationId xmlns:a16="http://schemas.microsoft.com/office/drawing/2014/main" id="{1B7636D5-9E6F-C046-B2A4-A159530C9A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AC215C-F384-914F-B07D-9F606BD21F84}" type="slidenum">
              <a:rPr lang="pt-BR" altLang="pt-BR" smtClean="0">
                <a:latin typeface="Calibri" panose="020F0502020204030204" pitchFamily="34" charset="0"/>
              </a:rPr>
              <a:pPr/>
              <a:t>46</a:t>
            </a:fld>
            <a:endParaRPr lang="pt-BR" altLang="pt-BR">
              <a:latin typeface="Calibri" panose="020F0502020204030204" pitchFamily="34" charset="0"/>
            </a:endParaRPr>
          </a:p>
        </p:txBody>
      </p:sp>
    </p:spTree>
    <p:extLst>
      <p:ext uri="{BB962C8B-B14F-4D97-AF65-F5344CB8AC3E}">
        <p14:creationId xmlns:p14="http://schemas.microsoft.com/office/powerpoint/2010/main" val="1187223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Espaço Reservado para Imagem de Slide 1">
            <a:extLst>
              <a:ext uri="{FF2B5EF4-FFF2-40B4-BE49-F238E27FC236}">
                <a16:creationId xmlns:a16="http://schemas.microsoft.com/office/drawing/2014/main" id="{FDB8EC4E-905C-124E-85E9-11FFDFDD1C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Espaço Reservado para Anotações 2">
            <a:extLst>
              <a:ext uri="{FF2B5EF4-FFF2-40B4-BE49-F238E27FC236}">
                <a16:creationId xmlns:a16="http://schemas.microsoft.com/office/drawing/2014/main" id="{80919FEF-1FB3-5449-A6B7-047D780796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Referências –</a:t>
            </a:r>
          </a:p>
          <a:p>
            <a:endParaRPr lang="pt-BR" altLang="en-US"/>
          </a:p>
          <a:p>
            <a:r>
              <a:rPr lang="pt-BR" altLang="en-US"/>
              <a:t>https://towardsdatascience.com/a-look-at-gradient-descent-and-rmsprop-optimizers-f77d483ef08b</a:t>
            </a:r>
          </a:p>
          <a:p>
            <a:endParaRPr lang="pt-BR" altLang="en-US"/>
          </a:p>
          <a:p>
            <a:r>
              <a:rPr lang="pt-BR" altLang="en-US"/>
              <a:t>https://machinelearningmastery.com/adam-optimization-algorithm-for-deep-learning/</a:t>
            </a:r>
          </a:p>
          <a:p>
            <a:endParaRPr lang="pt-BR" altLang="en-US"/>
          </a:p>
        </p:txBody>
      </p:sp>
      <p:sp>
        <p:nvSpPr>
          <p:cNvPr id="61443" name="Espaço Reservado para Número de Slide 3">
            <a:extLst>
              <a:ext uri="{FF2B5EF4-FFF2-40B4-BE49-F238E27FC236}">
                <a16:creationId xmlns:a16="http://schemas.microsoft.com/office/drawing/2014/main" id="{CD7A38B9-C9D3-4640-9C4C-DE52110F50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DD80C0C-FACB-9C4B-8AE0-F85BAE1E506C}" type="slidenum">
              <a:rPr lang="pt-BR" altLang="pt-BR" smtClean="0">
                <a:latin typeface="Calibri" panose="020F0502020204030204" pitchFamily="34" charset="0"/>
              </a:rPr>
              <a:pPr/>
              <a:t>47</a:t>
            </a:fld>
            <a:endParaRPr lang="pt-BR" altLang="pt-BR">
              <a:latin typeface="Calibri" panose="020F0502020204030204" pitchFamily="34" charset="0"/>
            </a:endParaRPr>
          </a:p>
        </p:txBody>
      </p:sp>
    </p:spTree>
    <p:extLst>
      <p:ext uri="{BB962C8B-B14F-4D97-AF65-F5344CB8AC3E}">
        <p14:creationId xmlns:p14="http://schemas.microsoft.com/office/powerpoint/2010/main" val="35949978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Espaço Reservado para Imagem de Slide 1">
            <a:extLst>
              <a:ext uri="{FF2B5EF4-FFF2-40B4-BE49-F238E27FC236}">
                <a16:creationId xmlns:a16="http://schemas.microsoft.com/office/drawing/2014/main" id="{EC4225C3-D6BF-E14F-B72D-566BEFC6B8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Espaço Reservado para Anotações 2">
            <a:extLst>
              <a:ext uri="{FF2B5EF4-FFF2-40B4-BE49-F238E27FC236}">
                <a16:creationId xmlns:a16="http://schemas.microsoft.com/office/drawing/2014/main" id="{DBBD7112-FE4A-C24A-99A4-3FF17BEC2F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Topologias mais utilizadas -</a:t>
            </a:r>
          </a:p>
          <a:p>
            <a:endParaRPr lang="pt-BR" altLang="en-US"/>
          </a:p>
          <a:p>
            <a:r>
              <a:rPr lang="pt-BR" altLang="en-US"/>
              <a:t>https://towardsdatascience.com/the-mostly-complete-chart-of-neural-networks-explained-3fb6f2367464</a:t>
            </a:r>
          </a:p>
          <a:p>
            <a:endParaRPr lang="pt-BR" altLang="en-US"/>
          </a:p>
        </p:txBody>
      </p:sp>
      <p:sp>
        <p:nvSpPr>
          <p:cNvPr id="63491" name="Espaço Reservado para Número de Slide 3">
            <a:extLst>
              <a:ext uri="{FF2B5EF4-FFF2-40B4-BE49-F238E27FC236}">
                <a16:creationId xmlns:a16="http://schemas.microsoft.com/office/drawing/2014/main" id="{949A6106-F150-794B-9C2F-A182B8F50C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7DBD403-E86E-7F48-A8B5-8FB2ADE15EFC}" type="slidenum">
              <a:rPr lang="pt-BR" altLang="pt-BR" smtClean="0">
                <a:latin typeface="Calibri" panose="020F0502020204030204" pitchFamily="34" charset="0"/>
              </a:rPr>
              <a:pPr/>
              <a:t>48</a:t>
            </a:fld>
            <a:endParaRPr lang="pt-BR" altLang="pt-BR">
              <a:latin typeface="Calibri" panose="020F0502020204030204" pitchFamily="34" charset="0"/>
            </a:endParaRPr>
          </a:p>
        </p:txBody>
      </p:sp>
    </p:spTree>
    <p:extLst>
      <p:ext uri="{BB962C8B-B14F-4D97-AF65-F5344CB8AC3E}">
        <p14:creationId xmlns:p14="http://schemas.microsoft.com/office/powerpoint/2010/main" val="112667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a:t>
            </a:r>
            <a:r>
              <a:rPr lang="en-US" dirty="0" err="1"/>
              <a:t>yann.lecun.com</a:t>
            </a:r>
            <a:r>
              <a:rPr lang="en-US" dirty="0"/>
              <a:t>/</a:t>
            </a:r>
            <a:r>
              <a:rPr lang="en-US" dirty="0" err="1"/>
              <a:t>exdb</a:t>
            </a:r>
            <a:r>
              <a:rPr lang="en-US" dirty="0"/>
              <a:t>/</a:t>
            </a:r>
            <a:r>
              <a:rPr lang="en-US" dirty="0" err="1"/>
              <a:t>mnist</a:t>
            </a:r>
            <a:r>
              <a:rPr lang="en-US" dirty="0"/>
              <a:t>/</a:t>
            </a:r>
          </a:p>
        </p:txBody>
      </p:sp>
      <p:sp>
        <p:nvSpPr>
          <p:cNvPr id="4" name="Slide Number Placeholder 3"/>
          <p:cNvSpPr>
            <a:spLocks noGrp="1"/>
          </p:cNvSpPr>
          <p:nvPr>
            <p:ph type="sldNum" sz="quarter" idx="5"/>
          </p:nvPr>
        </p:nvSpPr>
        <p:spPr/>
        <p:txBody>
          <a:bodyPr/>
          <a:lstStyle/>
          <a:p>
            <a:fld id="{BC9CAFCE-C102-6747-9B79-E03F9BCB8C76}" type="slidenum">
              <a:rPr lang="en-US" smtClean="0"/>
              <a:t>49</a:t>
            </a:fld>
            <a:endParaRPr lang="en-US"/>
          </a:p>
        </p:txBody>
      </p:sp>
    </p:spTree>
    <p:extLst>
      <p:ext uri="{BB962C8B-B14F-4D97-AF65-F5344CB8AC3E}">
        <p14:creationId xmlns:p14="http://schemas.microsoft.com/office/powerpoint/2010/main" val="1005031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AFCE-C102-6747-9B79-E03F9BCB8C76}" type="slidenum">
              <a:rPr lang="en-US" smtClean="0"/>
              <a:t>50</a:t>
            </a:fld>
            <a:endParaRPr lang="en-US"/>
          </a:p>
        </p:txBody>
      </p:sp>
    </p:spTree>
    <p:extLst>
      <p:ext uri="{BB962C8B-B14F-4D97-AF65-F5344CB8AC3E}">
        <p14:creationId xmlns:p14="http://schemas.microsoft.com/office/powerpoint/2010/main" val="2933307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52</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53</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Https://commons.wikimedia.org/wiki/Category:Richard_Feynman#/media/File:Richard_Feynman_1959.png</a:t>
            </a:r>
          </a:p>
          <a:p>
            <a:endParaRPr lang="en-US" dirty="0">
              <a:hlinkClick r:id="rId3"/>
            </a:endParaRPr>
          </a:p>
          <a:p>
            <a:r>
              <a:rPr lang="en-US" dirty="0">
                <a:hlinkClick r:id="rId4"/>
              </a:rPr>
              <a:t>http://archives-dc.library.caltech.edu/islandora/object/ct1%3A483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6</a:t>
            </a:fld>
            <a:endParaRPr lang="en-US"/>
          </a:p>
        </p:txBody>
      </p:sp>
    </p:spTree>
    <p:extLst>
      <p:ext uri="{BB962C8B-B14F-4D97-AF65-F5344CB8AC3E}">
        <p14:creationId xmlns:p14="http://schemas.microsoft.com/office/powerpoint/2010/main" val="329076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7</a:t>
            </a:fld>
            <a:endParaRPr lang="en-US"/>
          </a:p>
        </p:txBody>
      </p:sp>
    </p:spTree>
    <p:extLst>
      <p:ext uri="{BB962C8B-B14F-4D97-AF65-F5344CB8AC3E}">
        <p14:creationId xmlns:p14="http://schemas.microsoft.com/office/powerpoint/2010/main" val="1883533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8</a:t>
            </a:fld>
            <a:endParaRPr lang="en-US"/>
          </a:p>
        </p:txBody>
      </p:sp>
    </p:spTree>
    <p:extLst>
      <p:ext uri="{BB962C8B-B14F-4D97-AF65-F5344CB8AC3E}">
        <p14:creationId xmlns:p14="http://schemas.microsoft.com/office/powerpoint/2010/main" val="1718704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9</a:t>
            </a:fld>
            <a:endParaRPr lang="en-US"/>
          </a:p>
        </p:txBody>
      </p:sp>
    </p:spTree>
    <p:extLst>
      <p:ext uri="{BB962C8B-B14F-4D97-AF65-F5344CB8AC3E}">
        <p14:creationId xmlns:p14="http://schemas.microsoft.com/office/powerpoint/2010/main" val="2603261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8A51BF-60A2-44DB-B88F-8B88C3EE23BF}" type="slidenum">
              <a:rPr lang="en-US" smtClean="0"/>
              <a:t>10</a:t>
            </a:fld>
            <a:endParaRPr lang="en-US"/>
          </a:p>
        </p:txBody>
      </p:sp>
    </p:spTree>
    <p:extLst>
      <p:ext uri="{BB962C8B-B14F-4D97-AF65-F5344CB8AC3E}">
        <p14:creationId xmlns:p14="http://schemas.microsoft.com/office/powerpoint/2010/main" val="4192626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299"/>
            <a:ext cx="7772400" cy="1103540"/>
          </a:xfrm>
        </p:spPr>
        <p:txBody>
          <a:bodyPr/>
          <a:lstStyle/>
          <a:p>
            <a:r>
              <a:rPr lang="x-none"/>
              <a:t>Click to edit Master title style</a:t>
            </a:r>
            <a:endParaRPr lang="en-US"/>
          </a:p>
        </p:txBody>
      </p:sp>
      <p:sp>
        <p:nvSpPr>
          <p:cNvPr id="3" name="Subtitle 2"/>
          <p:cNvSpPr>
            <a:spLocks noGrp="1"/>
          </p:cNvSpPr>
          <p:nvPr>
            <p:ph type="subTitle" idx="1"/>
          </p:nvPr>
        </p:nvSpPr>
        <p:spPr>
          <a:xfrm>
            <a:off x="1371600" y="2917349"/>
            <a:ext cx="6400800" cy="131566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3299858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873123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169"/>
            <a:ext cx="2057400" cy="4392708"/>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06169"/>
            <a:ext cx="6019800" cy="4392708"/>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262934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3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75643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182055"/>
            <a:ext cx="7772400" cy="112618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34DE395E-34A2-AA4D-9868-153B79C4F40E}" type="datetimeFigureOut">
              <a:rPr lang="en-US" smtClean="0"/>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331571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201262"/>
            <a:ext cx="4038600" cy="3397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201262"/>
            <a:ext cx="4038600" cy="3397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34DE395E-34A2-AA4D-9868-153B79C4F40E}" type="datetimeFigureOut">
              <a:rPr lang="en-US" smtClean="0"/>
              <a:t>2/16/23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210609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152401"/>
            <a:ext cx="4040188" cy="4802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1632667"/>
            <a:ext cx="4040188"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33" y="1152401"/>
            <a:ext cx="4041775" cy="4802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33" y="1632667"/>
            <a:ext cx="4041775"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34DE395E-34A2-AA4D-9868-153B79C4F40E}" type="datetimeFigureOut">
              <a:rPr lang="en-US" smtClean="0"/>
              <a:t>2/16/23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3575215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34DE395E-34A2-AA4D-9868-153B79C4F40E}" type="datetimeFigureOut">
              <a:rPr lang="en-US" smtClean="0"/>
              <a:t>2/16/23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212890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E395E-34A2-AA4D-9868-153B79C4F40E}" type="datetimeFigureOut">
              <a:rPr lang="en-US" smtClean="0"/>
              <a:t>2/16/23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56894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04981"/>
            <a:ext cx="3008313" cy="872345"/>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04977"/>
            <a:ext cx="5111750" cy="43939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9" y="1077326"/>
            <a:ext cx="3008313" cy="35215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2/16/23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4102636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460007"/>
            <a:ext cx="5486400" cy="30889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235"/>
            <a:ext cx="5486400" cy="6042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2/16/23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380083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169"/>
            <a:ext cx="8229600" cy="858044"/>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201262"/>
            <a:ext cx="8229600" cy="3397616"/>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4771682"/>
            <a:ext cx="2133600" cy="274097"/>
          </a:xfrm>
          <a:prstGeom prst="rect">
            <a:avLst/>
          </a:prstGeom>
        </p:spPr>
        <p:txBody>
          <a:bodyPr vert="horz" lIns="91440" tIns="45720" rIns="91440" bIns="45720" rtlCol="0" anchor="ctr"/>
          <a:lstStyle>
            <a:lvl1pPr algn="l">
              <a:defRPr sz="1200">
                <a:solidFill>
                  <a:schemeClr val="tx1">
                    <a:tint val="75000"/>
                  </a:schemeClr>
                </a:solidFill>
              </a:defRPr>
            </a:lvl1pPr>
          </a:lstStyle>
          <a:p>
            <a:fld id="{864E9205-9656-6046-8C3D-28FDB8803E63}" type="datetimeFigureOut">
              <a:rPr lang="en-US" smtClean="0"/>
              <a:t>2/16/23</a:t>
            </a:fld>
            <a:endParaRPr lang="en-US"/>
          </a:p>
        </p:txBody>
      </p:sp>
      <p:sp>
        <p:nvSpPr>
          <p:cNvPr id="5" name="Footer Placeholder 4"/>
          <p:cNvSpPr>
            <a:spLocks noGrp="1"/>
          </p:cNvSpPr>
          <p:nvPr>
            <p:ph type="ftr" sz="quarter" idx="3"/>
          </p:nvPr>
        </p:nvSpPr>
        <p:spPr>
          <a:xfrm>
            <a:off x="3124200" y="4771682"/>
            <a:ext cx="2895600" cy="27409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71682"/>
            <a:ext cx="2133600" cy="274097"/>
          </a:xfrm>
          <a:prstGeom prst="rect">
            <a:avLst/>
          </a:prstGeom>
        </p:spPr>
        <p:txBody>
          <a:bodyPr vert="horz" lIns="91440" tIns="45720" rIns="91440" bIns="45720" rtlCol="0" anchor="ctr"/>
          <a:lstStyle>
            <a:lvl1pPr algn="r">
              <a:defRPr sz="1200">
                <a:solidFill>
                  <a:schemeClr val="tx1">
                    <a:tint val="75000"/>
                  </a:schemeClr>
                </a:solidFill>
              </a:defRPr>
            </a:lvl1pPr>
          </a:lstStyle>
          <a:p>
            <a:fld id="{ABC49B36-4058-3742-A64C-523393E04A2E}" type="slidenum">
              <a:rPr lang="en-US" smtClean="0"/>
              <a:t>‹#›</a:t>
            </a:fld>
            <a:endParaRPr lang="en-US"/>
          </a:p>
        </p:txBody>
      </p:sp>
    </p:spTree>
    <p:extLst>
      <p:ext uri="{BB962C8B-B14F-4D97-AF65-F5344CB8AC3E}">
        <p14:creationId xmlns:p14="http://schemas.microsoft.com/office/powerpoint/2010/main" val="8376191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27.jpeg"/><Relationship Id="rId7" Type="http://schemas.openxmlformats.org/officeDocument/2006/relationships/image" Target="../media/image30.png"/><Relationship Id="rId12"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jpeg"/><Relationship Id="rId10" Type="http://schemas.openxmlformats.org/officeDocument/2006/relationships/image" Target="../media/image33.png"/><Relationship Id="rId4" Type="http://schemas.openxmlformats.org/officeDocument/2006/relationships/image" Target="../media/image24.jpeg"/><Relationship Id="rId9"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79820" y="1072414"/>
            <a:ext cx="2046785" cy="2399480"/>
          </a:xfrm>
          <a:prstGeom prst="rect">
            <a:avLst/>
          </a:prstGeom>
        </p:spPr>
      </p:pic>
      <p:sp>
        <p:nvSpPr>
          <p:cNvPr id="7" name="TextBox 6"/>
          <p:cNvSpPr txBox="1"/>
          <p:nvPr/>
        </p:nvSpPr>
        <p:spPr>
          <a:xfrm>
            <a:off x="1" y="2192778"/>
            <a:ext cx="9144000" cy="630942"/>
          </a:xfrm>
          <a:prstGeom prst="rect">
            <a:avLst/>
          </a:prstGeom>
          <a:noFill/>
        </p:spPr>
        <p:txBody>
          <a:bodyPr wrap="square" rtlCol="0">
            <a:spAutoFit/>
          </a:bodyPr>
          <a:lstStyle/>
          <a:p>
            <a:pPr algn="ctr"/>
            <a:r>
              <a:rPr lang="en-US" sz="3500" dirty="0">
                <a:solidFill>
                  <a:srgbClr val="FF0000"/>
                </a:solidFill>
                <a:latin typeface="Gotham HTF Light"/>
                <a:cs typeface="Gotham HTF Medium"/>
              </a:rPr>
              <a:t>GENERATIVE </a:t>
            </a:r>
            <a:r>
              <a:rPr lang="en-US" sz="3500" dirty="0">
                <a:solidFill>
                  <a:srgbClr val="626E73"/>
                </a:solidFill>
                <a:latin typeface="Gotham HTF Light"/>
                <a:cs typeface="Gotham HTF Medium"/>
              </a:rPr>
              <a:t>ADVERSARIAL NETWORKS</a:t>
            </a:r>
            <a:endParaRPr lang="en-US" sz="3500" dirty="0">
              <a:solidFill>
                <a:srgbClr val="626E73"/>
              </a:solidFill>
              <a:latin typeface="Gotham HTF Light"/>
              <a:cs typeface="Gotham HTF Light"/>
            </a:endParaRPr>
          </a:p>
        </p:txBody>
      </p:sp>
      <p:sp>
        <p:nvSpPr>
          <p:cNvPr id="10" name="TextBox 9"/>
          <p:cNvSpPr txBox="1"/>
          <p:nvPr/>
        </p:nvSpPr>
        <p:spPr>
          <a:xfrm>
            <a:off x="2351764" y="2769840"/>
            <a:ext cx="3670494" cy="369332"/>
          </a:xfrm>
          <a:prstGeom prst="rect">
            <a:avLst/>
          </a:prstGeom>
          <a:noFill/>
        </p:spPr>
        <p:txBody>
          <a:bodyPr wrap="square" rtlCol="0">
            <a:spAutoFit/>
          </a:bodyPr>
          <a:lstStyle/>
          <a:p>
            <a:r>
              <a:rPr lang="pt-BR" dirty="0">
                <a:solidFill>
                  <a:srgbClr val="626E73"/>
                </a:solidFill>
                <a:latin typeface="Gotham HTF Book"/>
                <a:cs typeface="Gotham HTF Book"/>
              </a:rPr>
              <a:t>&amp; </a:t>
            </a:r>
            <a:r>
              <a:rPr lang="pt-BR" dirty="0" err="1">
                <a:solidFill>
                  <a:srgbClr val="626E73"/>
                </a:solidFill>
                <a:latin typeface="Gotham HTF Book"/>
                <a:cs typeface="Gotham HTF Book"/>
              </a:rPr>
              <a:t>Advanced</a:t>
            </a:r>
            <a:r>
              <a:rPr lang="pt-BR" dirty="0">
                <a:solidFill>
                  <a:srgbClr val="626E73"/>
                </a:solidFill>
                <a:latin typeface="Gotham HTF Book"/>
                <a:cs typeface="Gotham HTF Book"/>
              </a:rPr>
              <a:t> Nets</a:t>
            </a:r>
          </a:p>
        </p:txBody>
      </p:sp>
    </p:spTree>
    <p:extLst>
      <p:ext uri="{BB962C8B-B14F-4D97-AF65-F5344CB8AC3E}">
        <p14:creationId xmlns:p14="http://schemas.microsoft.com/office/powerpoint/2010/main" val="299471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936" y="274250"/>
            <a:ext cx="7886700" cy="994172"/>
          </a:xfrm>
        </p:spPr>
        <p:txBody>
          <a:bodyPr>
            <a:normAutofit/>
          </a:bodyPr>
          <a:lstStyle/>
          <a:p>
            <a:r>
              <a:rPr lang="en-US" sz="2400" b="1" dirty="0" err="1">
                <a:latin typeface="+mj-lt"/>
                <a:ea typeface="Futura Medium" charset="0"/>
                <a:cs typeface="Futura Medium" charset="0"/>
              </a:rPr>
              <a:t>Discriminativos</a:t>
            </a:r>
            <a:r>
              <a:rPr lang="en-US" sz="2400" b="1" dirty="0">
                <a:latin typeface="+mj-lt"/>
                <a:ea typeface="Futura Medium" charset="0"/>
                <a:cs typeface="Futura Medium" charset="0"/>
              </a:rPr>
              <a:t> vs. </a:t>
            </a:r>
            <a:r>
              <a:rPr lang="en-US" sz="2400" b="1" dirty="0" err="1">
                <a:latin typeface="+mj-lt"/>
                <a:ea typeface="Futura Medium" charset="0"/>
                <a:cs typeface="Futura Medium" charset="0"/>
              </a:rPr>
              <a:t>Generativos</a:t>
            </a:r>
            <a:endParaRPr lang="en-US" sz="2400" b="1" dirty="0">
              <a:latin typeface="+mj-lt"/>
              <a:ea typeface="Futura Medium" charset="0"/>
              <a:cs typeface="Futura Medium" charset="0"/>
            </a:endParaRPr>
          </a:p>
        </p:txBody>
      </p:sp>
      <p:sp>
        <p:nvSpPr>
          <p:cNvPr id="6" name="TextBox 5"/>
          <p:cNvSpPr txBox="1"/>
          <p:nvPr/>
        </p:nvSpPr>
        <p:spPr>
          <a:xfrm>
            <a:off x="1061328" y="4830849"/>
            <a:ext cx="184731" cy="300082"/>
          </a:xfrm>
          <a:prstGeom prst="rect">
            <a:avLst/>
          </a:prstGeom>
          <a:noFill/>
        </p:spPr>
        <p:txBody>
          <a:bodyPr wrap="none" rtlCol="0">
            <a:spAutoFit/>
          </a:bodyPr>
          <a:lstStyle/>
          <a:p>
            <a:endParaRPr lang="en-US" sz="1350" dirty="0"/>
          </a:p>
        </p:txBody>
      </p:sp>
      <p:sp>
        <p:nvSpPr>
          <p:cNvPr id="12" name="TextBox 11"/>
          <p:cNvSpPr txBox="1"/>
          <p:nvPr/>
        </p:nvSpPr>
        <p:spPr>
          <a:xfrm>
            <a:off x="96907" y="3610228"/>
            <a:ext cx="5151116" cy="1477328"/>
          </a:xfrm>
          <a:prstGeom prst="rect">
            <a:avLst/>
          </a:prstGeom>
          <a:noFill/>
        </p:spPr>
        <p:txBody>
          <a:bodyPr wrap="square" rtlCol="0">
            <a:spAutoFit/>
          </a:bodyPr>
          <a:lstStyle/>
          <a:p>
            <a:r>
              <a:rPr lang="en-US" dirty="0"/>
              <a:t>The image X is given. </a:t>
            </a:r>
            <a:r>
              <a:rPr lang="en-US" b="1" dirty="0"/>
              <a:t>Goal</a:t>
            </a:r>
            <a:r>
              <a:rPr lang="en-US" dirty="0"/>
              <a:t>: decision boundary, via </a:t>
            </a:r>
            <a:r>
              <a:rPr lang="en-US" b="1" dirty="0"/>
              <a:t>conditional distribution over label Y</a:t>
            </a:r>
          </a:p>
          <a:p>
            <a:endParaRPr lang="en-US" dirty="0"/>
          </a:p>
          <a:p>
            <a:endParaRPr lang="en-US" dirty="0"/>
          </a:p>
          <a:p>
            <a:r>
              <a:rPr lang="en-US" dirty="0"/>
              <a:t>Ex: logistic regression, convolutional net, etc.</a:t>
            </a:r>
          </a:p>
        </p:txBody>
      </p:sp>
      <p:cxnSp>
        <p:nvCxnSpPr>
          <p:cNvPr id="14" name="Straight Connector 13"/>
          <p:cNvCxnSpPr/>
          <p:nvPr/>
        </p:nvCxnSpPr>
        <p:spPr>
          <a:xfrm flipH="1">
            <a:off x="5290954" y="1707204"/>
            <a:ext cx="24893" cy="2870604"/>
          </a:xfrm>
          <a:prstGeom prst="line">
            <a:avLst/>
          </a:prstGeom>
          <a:ln w="762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199876" y="1698094"/>
            <a:ext cx="2256429" cy="1409825"/>
            <a:chOff x="2674708" y="1751552"/>
            <a:chExt cx="3008572" cy="1879766"/>
          </a:xfrm>
        </p:grpSpPr>
        <p:cxnSp>
          <p:nvCxnSpPr>
            <p:cNvPr id="5" name="Straight Connector 4"/>
            <p:cNvCxnSpPr/>
            <p:nvPr/>
          </p:nvCxnSpPr>
          <p:spPr>
            <a:xfrm flipV="1">
              <a:off x="2674708" y="1751552"/>
              <a:ext cx="2484545" cy="1879766"/>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9390998">
              <a:off x="3099409" y="2347881"/>
              <a:ext cx="2583871" cy="492442"/>
            </a:xfrm>
            <a:prstGeom prst="rect">
              <a:avLst/>
            </a:prstGeom>
            <a:noFill/>
          </p:spPr>
          <p:txBody>
            <a:bodyPr wrap="none" rtlCol="0">
              <a:spAutoFit/>
            </a:bodyPr>
            <a:lstStyle/>
            <a:p>
              <a:r>
                <a:rPr lang="en-US" dirty="0"/>
                <a:t>Decision boundary</a:t>
              </a:r>
            </a:p>
          </p:txBody>
        </p:sp>
      </p:grpSp>
      <p:sp>
        <p:nvSpPr>
          <p:cNvPr id="8" name="Slide Number Placeholder 7"/>
          <p:cNvSpPr>
            <a:spLocks noGrp="1"/>
          </p:cNvSpPr>
          <p:nvPr>
            <p:ph type="sldNum" sz="quarter" idx="12"/>
          </p:nvPr>
        </p:nvSpPr>
        <p:spPr/>
        <p:txBody>
          <a:bodyPr/>
          <a:lstStyle/>
          <a:p>
            <a:fld id="{6113E31D-E2AB-40D1-8B51-AFA5AFEF393A}" type="slidenum">
              <a:rPr lang="en-US" smtClean="0"/>
              <a:t>10</a:t>
            </a:fld>
            <a:endParaRPr lang="en-US" dirty="0"/>
          </a:p>
        </p:txBody>
      </p:sp>
      <p:sp>
        <p:nvSpPr>
          <p:cNvPr id="32" name="TextBox 31"/>
          <p:cNvSpPr txBox="1"/>
          <p:nvPr/>
        </p:nvSpPr>
        <p:spPr>
          <a:xfrm>
            <a:off x="153886" y="1132581"/>
            <a:ext cx="5141138" cy="369332"/>
          </a:xfrm>
          <a:prstGeom prst="rect">
            <a:avLst/>
          </a:prstGeom>
          <a:noFill/>
        </p:spPr>
        <p:txBody>
          <a:bodyPr wrap="square" rtlCol="0">
            <a:spAutoFit/>
          </a:bodyPr>
          <a:lstStyle/>
          <a:p>
            <a:r>
              <a:rPr lang="en-US" b="1" dirty="0"/>
              <a:t>Discriminative</a:t>
            </a:r>
            <a:r>
              <a:rPr lang="en-US" dirty="0"/>
              <a:t>: classify bedroom vs. dining room</a:t>
            </a:r>
          </a:p>
        </p:txBody>
      </p:sp>
      <p:sp>
        <p:nvSpPr>
          <p:cNvPr id="33" name="TextBox 32"/>
          <p:cNvSpPr txBox="1"/>
          <p:nvPr/>
        </p:nvSpPr>
        <p:spPr>
          <a:xfrm>
            <a:off x="5323963" y="1132878"/>
            <a:ext cx="2355388" cy="369332"/>
          </a:xfrm>
          <a:prstGeom prst="rect">
            <a:avLst/>
          </a:prstGeom>
          <a:noFill/>
        </p:spPr>
        <p:txBody>
          <a:bodyPr wrap="none" rtlCol="0">
            <a:spAutoFit/>
          </a:bodyPr>
          <a:lstStyle/>
          <a:p>
            <a:r>
              <a:rPr lang="en-US" b="1" dirty="0"/>
              <a:t>Generative</a:t>
            </a:r>
            <a:r>
              <a:rPr lang="en-US" dirty="0"/>
              <a:t>: generate X</a:t>
            </a:r>
          </a:p>
        </p:txBody>
      </p:sp>
      <p:sp>
        <p:nvSpPr>
          <p:cNvPr id="64" name="TextBox 63"/>
          <p:cNvSpPr txBox="1"/>
          <p:nvPr/>
        </p:nvSpPr>
        <p:spPr>
          <a:xfrm>
            <a:off x="5323963" y="3610229"/>
            <a:ext cx="3597674" cy="1477328"/>
          </a:xfrm>
          <a:prstGeom prst="rect">
            <a:avLst/>
          </a:prstGeom>
          <a:noFill/>
        </p:spPr>
        <p:txBody>
          <a:bodyPr wrap="square" rtlCol="0">
            <a:spAutoFit/>
          </a:bodyPr>
          <a:lstStyle/>
          <a:p>
            <a:r>
              <a:rPr lang="en-US" dirty="0"/>
              <a:t>The input X is </a:t>
            </a:r>
            <a:r>
              <a:rPr lang="en-US" b="1" dirty="0"/>
              <a:t>not</a:t>
            </a:r>
            <a:r>
              <a:rPr lang="en-US" dirty="0"/>
              <a:t> given. Requires a model of the </a:t>
            </a:r>
            <a:r>
              <a:rPr lang="en-US" b="1" dirty="0"/>
              <a:t>joint distribution over both X and Y</a:t>
            </a:r>
          </a:p>
          <a:p>
            <a:endParaRPr lang="en-US" dirty="0"/>
          </a:p>
          <a:p>
            <a:endParaRPr lang="en-US" dirty="0"/>
          </a:p>
        </p:txBody>
      </p:sp>
      <p:pic>
        <p:nvPicPr>
          <p:cNvPr id="46" name="Picture 2" descr="beige bed with mattr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1627" y="1894457"/>
            <a:ext cx="1195361" cy="8965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bedroom containing various ite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208084" y="2791980"/>
            <a:ext cx="1084946" cy="72365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ining table set placed beside glass wind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159" y="2145848"/>
            <a:ext cx="1168736" cy="7795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ctangular brown wooden table with tabled near window"/>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6022"/>
          <a:stretch/>
        </p:blipFill>
        <p:spPr bwMode="auto">
          <a:xfrm>
            <a:off x="1582407" y="1551116"/>
            <a:ext cx="657043" cy="72909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392116" y="4230989"/>
            <a:ext cx="4855907" cy="504330"/>
            <a:chOff x="522821" y="5638148"/>
            <a:chExt cx="6474542" cy="672441"/>
          </a:xfrm>
        </p:grpSpPr>
        <p:grpSp>
          <p:nvGrpSpPr>
            <p:cNvPr id="27" name="Group 8"/>
            <p:cNvGrpSpPr/>
            <p:nvPr/>
          </p:nvGrpSpPr>
          <p:grpSpPr>
            <a:xfrm>
              <a:off x="522821" y="5638148"/>
              <a:ext cx="6474542" cy="672439"/>
              <a:chOff x="292269" y="5170912"/>
              <a:chExt cx="6474542" cy="672439"/>
            </a:xfrm>
          </p:grpSpPr>
          <p:sp>
            <p:nvSpPr>
              <p:cNvPr id="4" name="TextBox 9"/>
              <p:cNvSpPr txBox="1"/>
              <p:nvPr/>
            </p:nvSpPr>
            <p:spPr>
              <a:xfrm>
                <a:off x="292269" y="5282471"/>
                <a:ext cx="6474542" cy="430887"/>
              </a:xfrm>
              <a:prstGeom prst="rect">
                <a:avLst/>
              </a:prstGeom>
              <a:noFill/>
            </p:spPr>
            <p:txBody>
              <a:bodyPr wrap="square" rtlCol="0">
                <a:spAutoFit/>
              </a:bodyPr>
              <a:lstStyle/>
              <a:p>
                <a:r>
                  <a:rPr lang="en-US" sz="1500" dirty="0"/>
                  <a:t>P(Y = Bedroom | X=            ) = 0.0001</a:t>
                </a:r>
              </a:p>
            </p:txBody>
          </p:sp>
          <p:pic>
            <p:nvPicPr>
              <p:cNvPr id="26" name="Picture 10"/>
              <p:cNvPicPr>
                <a:picLocks noChangeAspect="1"/>
              </p:cNvPicPr>
              <p:nvPr/>
            </p:nvPicPr>
            <p:blipFill>
              <a:blip r:embed="rId7"/>
              <a:stretch>
                <a:fillRect/>
              </a:stretch>
            </p:blipFill>
            <p:spPr>
              <a:xfrm>
                <a:off x="2868051" y="5170912"/>
                <a:ext cx="896585" cy="672439"/>
              </a:xfrm>
              <a:prstGeom prst="rect">
                <a:avLst/>
              </a:prstGeom>
            </p:spPr>
          </p:pic>
        </p:grpSp>
        <p:pic>
          <p:nvPicPr>
            <p:cNvPr id="54" name="Picture 2" descr="dining table set placed beside glass windo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97378" y="5645049"/>
              <a:ext cx="997811" cy="665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484748" y="4494425"/>
            <a:ext cx="4855907" cy="508468"/>
            <a:chOff x="7331049" y="5680409"/>
            <a:chExt cx="6474542" cy="677957"/>
          </a:xfrm>
        </p:grpSpPr>
        <p:grpSp>
          <p:nvGrpSpPr>
            <p:cNvPr id="65" name="Group 8"/>
            <p:cNvGrpSpPr/>
            <p:nvPr/>
          </p:nvGrpSpPr>
          <p:grpSpPr>
            <a:xfrm>
              <a:off x="7331049" y="5680409"/>
              <a:ext cx="6474542" cy="672439"/>
              <a:chOff x="292269" y="5170915"/>
              <a:chExt cx="6474542" cy="672439"/>
            </a:xfrm>
          </p:grpSpPr>
          <p:sp>
            <p:nvSpPr>
              <p:cNvPr id="66" name="TextBox 9"/>
              <p:cNvSpPr txBox="1"/>
              <p:nvPr/>
            </p:nvSpPr>
            <p:spPr>
              <a:xfrm>
                <a:off x="292269" y="5282471"/>
                <a:ext cx="6474542" cy="430887"/>
              </a:xfrm>
              <a:prstGeom prst="rect">
                <a:avLst/>
              </a:prstGeom>
              <a:noFill/>
            </p:spPr>
            <p:txBody>
              <a:bodyPr wrap="square" rtlCol="0">
                <a:spAutoFit/>
              </a:bodyPr>
              <a:lstStyle/>
              <a:p>
                <a:r>
                  <a:rPr lang="en-US" sz="1500" dirty="0"/>
                  <a:t>P(Y = Bedroom , X=            ) = 0.0002</a:t>
                </a:r>
              </a:p>
            </p:txBody>
          </p:sp>
          <p:pic>
            <p:nvPicPr>
              <p:cNvPr id="67" name="Picture 10"/>
              <p:cNvPicPr>
                <a:picLocks noChangeAspect="1"/>
              </p:cNvPicPr>
              <p:nvPr/>
            </p:nvPicPr>
            <p:blipFill>
              <a:blip r:embed="rId7"/>
              <a:stretch>
                <a:fillRect/>
              </a:stretch>
            </p:blipFill>
            <p:spPr>
              <a:xfrm>
                <a:off x="2868051" y="5170915"/>
                <a:ext cx="896585" cy="672439"/>
              </a:xfrm>
              <a:prstGeom prst="rect">
                <a:avLst/>
              </a:prstGeom>
            </p:spPr>
          </p:pic>
        </p:grpSp>
        <p:pic>
          <p:nvPicPr>
            <p:cNvPr id="55" name="Picture 2" descr="dining table set placed beside glass windo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90783" y="5692826"/>
              <a:ext cx="896585" cy="665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514244" y="1629028"/>
            <a:ext cx="3407393" cy="2013240"/>
            <a:chOff x="7417741" y="2126143"/>
            <a:chExt cx="4543191" cy="2684320"/>
          </a:xfrm>
        </p:grpSpPr>
        <p:grpSp>
          <p:nvGrpSpPr>
            <p:cNvPr id="13" name="Group 12"/>
            <p:cNvGrpSpPr/>
            <p:nvPr/>
          </p:nvGrpSpPr>
          <p:grpSpPr>
            <a:xfrm>
              <a:off x="7417741" y="2239272"/>
              <a:ext cx="4477776" cy="2407392"/>
              <a:chOff x="7417741" y="2239272"/>
              <a:chExt cx="4477776" cy="2407392"/>
            </a:xfrm>
          </p:grpSpPr>
          <p:grpSp>
            <p:nvGrpSpPr>
              <p:cNvPr id="49" name="Group 32"/>
              <p:cNvGrpSpPr/>
              <p:nvPr/>
            </p:nvGrpSpPr>
            <p:grpSpPr>
              <a:xfrm>
                <a:off x="7417741" y="2246570"/>
                <a:ext cx="4303753" cy="1797724"/>
                <a:chOff x="7412986" y="2528528"/>
                <a:chExt cx="4303753" cy="1797724"/>
              </a:xfrm>
            </p:grpSpPr>
            <p:sp>
              <p:nvSpPr>
                <p:cNvPr id="41" name="TextBox 53"/>
                <p:cNvSpPr txBox="1"/>
                <p:nvPr/>
              </p:nvSpPr>
              <p:spPr>
                <a:xfrm>
                  <a:off x="8919223" y="3926143"/>
                  <a:ext cx="406523" cy="400109"/>
                </a:xfrm>
                <a:prstGeom prst="rect">
                  <a:avLst/>
                </a:prstGeom>
                <a:noFill/>
              </p:spPr>
              <p:txBody>
                <a:bodyPr wrap="none" rtlCol="0">
                  <a:spAutoFit/>
                </a:bodyPr>
                <a:lstStyle/>
                <a:p>
                  <a:r>
                    <a:rPr lang="en-US" sz="1350" dirty="0"/>
                    <a:t>…</a:t>
                  </a:r>
                </a:p>
              </p:txBody>
            </p:sp>
            <p:sp>
              <p:nvSpPr>
                <p:cNvPr id="42" name="TextBox 54"/>
                <p:cNvSpPr txBox="1"/>
                <p:nvPr/>
              </p:nvSpPr>
              <p:spPr>
                <a:xfrm>
                  <a:off x="11310216" y="3888517"/>
                  <a:ext cx="406523" cy="400109"/>
                </a:xfrm>
                <a:prstGeom prst="rect">
                  <a:avLst/>
                </a:prstGeom>
                <a:noFill/>
              </p:spPr>
              <p:txBody>
                <a:bodyPr wrap="none" rtlCol="0">
                  <a:spAutoFit/>
                </a:bodyPr>
                <a:lstStyle/>
                <a:p>
                  <a:r>
                    <a:rPr lang="en-US" sz="1350" dirty="0"/>
                    <a:t>…</a:t>
                  </a:r>
                </a:p>
              </p:txBody>
            </p:sp>
            <p:sp>
              <p:nvSpPr>
                <p:cNvPr id="44" name="TextBox 55"/>
                <p:cNvSpPr txBox="1"/>
                <p:nvPr/>
              </p:nvSpPr>
              <p:spPr>
                <a:xfrm>
                  <a:off x="7412986" y="2528528"/>
                  <a:ext cx="1099020" cy="400109"/>
                </a:xfrm>
                <a:prstGeom prst="rect">
                  <a:avLst/>
                </a:prstGeom>
                <a:noFill/>
              </p:spPr>
              <p:txBody>
                <a:bodyPr wrap="none" rtlCol="0">
                  <a:spAutoFit/>
                </a:bodyPr>
                <a:lstStyle/>
                <a:p>
                  <a:r>
                    <a:rPr lang="en-US" sz="1350" dirty="0"/>
                    <a:t>Y=B , X=  </a:t>
                  </a:r>
                </a:p>
              </p:txBody>
            </p:sp>
          </p:grpSp>
          <p:pic>
            <p:nvPicPr>
              <p:cNvPr id="40" name="Picture 39"/>
              <p:cNvPicPr>
                <a:picLocks noChangeAspect="1"/>
              </p:cNvPicPr>
              <p:nvPr/>
            </p:nvPicPr>
            <p:blipFill rotWithShape="1">
              <a:blip r:embed="rId10"/>
              <a:srcRect l="27576" r="23697" b="33117"/>
              <a:stretch/>
            </p:blipFill>
            <p:spPr>
              <a:xfrm>
                <a:off x="8641147" y="3076055"/>
                <a:ext cx="918891" cy="659605"/>
              </a:xfrm>
              <a:prstGeom prst="rect">
                <a:avLst/>
              </a:prstGeom>
            </p:spPr>
          </p:pic>
          <p:sp>
            <p:nvSpPr>
              <p:cNvPr id="43" name="TextBox 55"/>
              <p:cNvSpPr txBox="1"/>
              <p:nvPr/>
            </p:nvSpPr>
            <p:spPr>
              <a:xfrm>
                <a:off x="7455412" y="3120449"/>
                <a:ext cx="1047724" cy="400109"/>
              </a:xfrm>
              <a:prstGeom prst="rect">
                <a:avLst/>
              </a:prstGeom>
              <a:noFill/>
            </p:spPr>
            <p:txBody>
              <a:bodyPr wrap="none" rtlCol="0">
                <a:spAutoFit/>
              </a:bodyPr>
              <a:lstStyle/>
              <a:p>
                <a:r>
                  <a:rPr lang="en-US" sz="1350" dirty="0"/>
                  <a:t>Y=B , X= </a:t>
                </a:r>
              </a:p>
            </p:txBody>
          </p:sp>
          <p:sp>
            <p:nvSpPr>
              <p:cNvPr id="50" name="TextBox 55"/>
              <p:cNvSpPr txBox="1"/>
              <p:nvPr/>
            </p:nvSpPr>
            <p:spPr>
              <a:xfrm>
                <a:off x="9774902" y="2239272"/>
                <a:ext cx="1113980" cy="400109"/>
              </a:xfrm>
              <a:prstGeom prst="rect">
                <a:avLst/>
              </a:prstGeom>
              <a:noFill/>
            </p:spPr>
            <p:txBody>
              <a:bodyPr wrap="none" rtlCol="0">
                <a:spAutoFit/>
              </a:bodyPr>
              <a:lstStyle/>
              <a:p>
                <a:r>
                  <a:rPr lang="en-US" sz="1350" dirty="0"/>
                  <a:t>Y=D , X=  </a:t>
                </a:r>
              </a:p>
            </p:txBody>
          </p:sp>
          <p:pic>
            <p:nvPicPr>
              <p:cNvPr id="51" name="Picture 50"/>
              <p:cNvPicPr>
                <a:picLocks noChangeAspect="1"/>
              </p:cNvPicPr>
              <p:nvPr/>
            </p:nvPicPr>
            <p:blipFill rotWithShape="1">
              <a:blip r:embed="rId10"/>
              <a:srcRect l="27576" r="23697" b="33117"/>
              <a:stretch/>
            </p:blipFill>
            <p:spPr>
              <a:xfrm>
                <a:off x="10976626" y="3023143"/>
                <a:ext cx="918891" cy="659605"/>
              </a:xfrm>
              <a:prstGeom prst="rect">
                <a:avLst/>
              </a:prstGeom>
            </p:spPr>
          </p:pic>
          <p:sp>
            <p:nvSpPr>
              <p:cNvPr id="52" name="TextBox 55"/>
              <p:cNvSpPr txBox="1"/>
              <p:nvPr/>
            </p:nvSpPr>
            <p:spPr>
              <a:xfrm>
                <a:off x="9774902" y="3121635"/>
                <a:ext cx="1062684" cy="400109"/>
              </a:xfrm>
              <a:prstGeom prst="rect">
                <a:avLst/>
              </a:prstGeom>
              <a:noFill/>
            </p:spPr>
            <p:txBody>
              <a:bodyPr wrap="none" rtlCol="0">
                <a:spAutoFit/>
              </a:bodyPr>
              <a:lstStyle/>
              <a:p>
                <a:r>
                  <a:rPr lang="en-US" sz="1350" dirty="0"/>
                  <a:t>Y=D , X= </a:t>
                </a:r>
              </a:p>
            </p:txBody>
          </p:sp>
          <p:sp>
            <p:nvSpPr>
              <p:cNvPr id="53" name="TextBox 55"/>
              <p:cNvSpPr txBox="1"/>
              <p:nvPr/>
            </p:nvSpPr>
            <p:spPr>
              <a:xfrm>
                <a:off x="7493084" y="4246555"/>
                <a:ext cx="1047724" cy="400109"/>
              </a:xfrm>
              <a:prstGeom prst="rect">
                <a:avLst/>
              </a:prstGeom>
              <a:noFill/>
            </p:spPr>
            <p:txBody>
              <a:bodyPr wrap="none" rtlCol="0">
                <a:spAutoFit/>
              </a:bodyPr>
              <a:lstStyle/>
              <a:p>
                <a:r>
                  <a:rPr lang="en-US" sz="1350" dirty="0"/>
                  <a:t>Y=B , X= </a:t>
                </a:r>
              </a:p>
            </p:txBody>
          </p:sp>
          <p:sp>
            <p:nvSpPr>
              <p:cNvPr id="62" name="TextBox 55"/>
              <p:cNvSpPr txBox="1"/>
              <p:nvPr/>
            </p:nvSpPr>
            <p:spPr>
              <a:xfrm>
                <a:off x="9824849" y="4246555"/>
                <a:ext cx="1062684" cy="400109"/>
              </a:xfrm>
              <a:prstGeom prst="rect">
                <a:avLst/>
              </a:prstGeom>
              <a:noFill/>
            </p:spPr>
            <p:txBody>
              <a:bodyPr wrap="none" rtlCol="0">
                <a:spAutoFit/>
              </a:bodyPr>
              <a:lstStyle/>
              <a:p>
                <a:r>
                  <a:rPr lang="en-US" sz="1350" dirty="0"/>
                  <a:t>Y=D , X= </a:t>
                </a:r>
              </a:p>
            </p:txBody>
          </p:sp>
        </p:grpSp>
        <p:pic>
          <p:nvPicPr>
            <p:cNvPr id="7" name="Picture 6"/>
            <p:cNvPicPr>
              <a:picLocks noChangeAspect="1"/>
            </p:cNvPicPr>
            <p:nvPr/>
          </p:nvPicPr>
          <p:blipFill>
            <a:blip r:embed="rId11"/>
            <a:stretch>
              <a:fillRect/>
            </a:stretch>
          </p:blipFill>
          <p:spPr>
            <a:xfrm>
              <a:off x="8620012" y="3023144"/>
              <a:ext cx="971111" cy="712516"/>
            </a:xfrm>
            <a:prstGeom prst="rect">
              <a:avLst/>
            </a:prstGeom>
          </p:spPr>
        </p:pic>
        <p:pic>
          <p:nvPicPr>
            <p:cNvPr id="45" name="Picture 44"/>
            <p:cNvPicPr>
              <a:picLocks noChangeAspect="1"/>
            </p:cNvPicPr>
            <p:nvPr/>
          </p:nvPicPr>
          <p:blipFill>
            <a:blip r:embed="rId11"/>
            <a:stretch>
              <a:fillRect/>
            </a:stretch>
          </p:blipFill>
          <p:spPr>
            <a:xfrm>
              <a:off x="10920123" y="2998721"/>
              <a:ext cx="975393" cy="679947"/>
            </a:xfrm>
            <a:prstGeom prst="rect">
              <a:avLst/>
            </a:prstGeom>
          </p:spPr>
        </p:pic>
        <p:pic>
          <p:nvPicPr>
            <p:cNvPr id="56" name="Picture 2" descr="beige bed with mattres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99146" y="4096916"/>
              <a:ext cx="948559" cy="71141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beige bed with mattres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012373" y="4099044"/>
              <a:ext cx="948559" cy="7114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dining table set placed beside glass windo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56985" y="2239575"/>
              <a:ext cx="952018" cy="63499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dining table set placed beside glass windo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76626" y="2126143"/>
              <a:ext cx="952018" cy="6349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942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p:bldP spid="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a:extLst>
              <a:ext uri="{FF2B5EF4-FFF2-40B4-BE49-F238E27FC236}">
                <a16:creationId xmlns:a16="http://schemas.microsoft.com/office/drawing/2014/main" id="{C7EE2D7B-FC13-B548-8747-36033F3561EF}"/>
              </a:ext>
            </a:extLst>
          </p:cNvPr>
          <p:cNvSpPr>
            <a:spLocks noGrp="1"/>
          </p:cNvSpPr>
          <p:nvPr>
            <p:ph type="title"/>
          </p:nvPr>
        </p:nvSpPr>
        <p:spPr>
          <a:xfrm>
            <a:off x="1817700" y="230613"/>
            <a:ext cx="5459304" cy="378969"/>
          </a:xfrm>
        </p:spPr>
        <p:txBody>
          <a:bodyPr>
            <a:noAutofit/>
          </a:bodyPr>
          <a:lstStyle/>
          <a:p>
            <a:r>
              <a:rPr lang="pt-BR" altLang="en-US" sz="2400" b="1" dirty="0"/>
              <a:t>Taxonomia dos Modelos Generativos</a:t>
            </a:r>
          </a:p>
        </p:txBody>
      </p:sp>
      <p:pic>
        <p:nvPicPr>
          <p:cNvPr id="31746" name="Picture 2" descr="C:\Users\Jlopes\Desktop\GANS\GANS\Screen Shot 2019-07-05 at 11.16.18.png">
            <a:extLst>
              <a:ext uri="{FF2B5EF4-FFF2-40B4-BE49-F238E27FC236}">
                <a16:creationId xmlns:a16="http://schemas.microsoft.com/office/drawing/2014/main" id="{1FD1A41A-7764-E046-950B-F19D3E7DC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77" y="913591"/>
            <a:ext cx="7343951" cy="3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61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36" y="4763"/>
            <a:ext cx="9144000" cy="5143500"/>
          </a:xfrm>
          <a:prstGeom prst="rect">
            <a:avLst/>
          </a:prstGeom>
        </p:spPr>
      </p:pic>
      <p:cxnSp>
        <p:nvCxnSpPr>
          <p:cNvPr id="18" name="Straight Connector 17"/>
          <p:cNvCxnSpPr/>
          <p:nvPr/>
        </p:nvCxnSpPr>
        <p:spPr>
          <a:xfrm>
            <a:off x="4231060" y="1803074"/>
            <a:ext cx="681905"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20" name="Retângulo 4"/>
          <p:cNvSpPr/>
          <p:nvPr/>
        </p:nvSpPr>
        <p:spPr>
          <a:xfrm>
            <a:off x="1258224" y="1803075"/>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21" name="Retângulo 4"/>
          <p:cNvSpPr/>
          <p:nvPr/>
        </p:nvSpPr>
        <p:spPr>
          <a:xfrm>
            <a:off x="1305212" y="2168640"/>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dirty="0">
                <a:solidFill>
                  <a:srgbClr val="FF0000"/>
                </a:solidFill>
                <a:latin typeface="Gotham HTF Book"/>
                <a:cs typeface="Gotham HTF Book"/>
              </a:rPr>
              <a:t>Problema</a:t>
            </a:r>
            <a:r>
              <a:rPr lang="pt-BR" dirty="0">
                <a:solidFill>
                  <a:srgbClr val="626E73"/>
                </a:solidFill>
                <a:latin typeface="Gotham HTF Book"/>
                <a:cs typeface="Gotham HTF Book"/>
              </a:rPr>
              <a:t>: Desejo fazer amostragem a partir de uma distribuição de treinamento complexa e de alta dimensão.</a:t>
            </a:r>
          </a:p>
          <a:p>
            <a:pPr algn="ctr"/>
            <a:endParaRPr lang="pt-BR" dirty="0">
              <a:solidFill>
                <a:srgbClr val="626E73"/>
              </a:solidFill>
              <a:latin typeface="Gotham HTF Book"/>
              <a:cs typeface="Gotham HTF Book"/>
            </a:endParaRPr>
          </a:p>
          <a:p>
            <a:pPr algn="ctr"/>
            <a:r>
              <a:rPr lang="pt-BR" dirty="0">
                <a:solidFill>
                  <a:srgbClr val="626E73"/>
                </a:solidFill>
                <a:latin typeface="Gotham HTF Book"/>
                <a:cs typeface="Gotham HTF Book"/>
              </a:rPr>
              <a:t>Não existe uma maneira direta de fazer isso!</a:t>
            </a:r>
          </a:p>
        </p:txBody>
      </p:sp>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545012" y="195444"/>
            <a:ext cx="545930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err="1"/>
              <a:t>Generative</a:t>
            </a:r>
            <a:r>
              <a:rPr lang="pt-BR" altLang="en-US" sz="2400" b="1" dirty="0"/>
              <a:t> </a:t>
            </a:r>
            <a:r>
              <a:rPr lang="pt-BR" altLang="en-US" sz="2400" b="1" dirty="0" err="1"/>
              <a:t>Adversarial</a:t>
            </a:r>
            <a:r>
              <a:rPr lang="pt-BR" altLang="en-US" sz="2400" b="1" dirty="0"/>
              <a:t> Networks </a:t>
            </a:r>
          </a:p>
        </p:txBody>
      </p:sp>
    </p:spTree>
    <p:extLst>
      <p:ext uri="{BB962C8B-B14F-4D97-AF65-F5344CB8AC3E}">
        <p14:creationId xmlns:p14="http://schemas.microsoft.com/office/powerpoint/2010/main" val="351721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4177271" y="2757815"/>
            <a:ext cx="681905"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21" name="Retângulo 4"/>
          <p:cNvSpPr/>
          <p:nvPr/>
        </p:nvSpPr>
        <p:spPr>
          <a:xfrm>
            <a:off x="1278306" y="1628668"/>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dirty="0">
                <a:solidFill>
                  <a:srgbClr val="FF0000"/>
                </a:solidFill>
                <a:latin typeface="Gotham HTF Book"/>
                <a:cs typeface="Gotham HTF Book"/>
              </a:rPr>
              <a:t>Problema</a:t>
            </a:r>
            <a:r>
              <a:rPr lang="pt-BR" dirty="0">
                <a:solidFill>
                  <a:srgbClr val="626E73"/>
                </a:solidFill>
                <a:latin typeface="Gotham HTF Book"/>
                <a:cs typeface="Gotham HTF Book"/>
              </a:rPr>
              <a:t>: Desejo fazer amostragem a partir de uma distribuição de treinamento complexa e de alta dimensão. Não existe uma maneira direta de fazer isso!</a:t>
            </a: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545012" y="195444"/>
            <a:ext cx="545930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err="1"/>
              <a:t>Generative</a:t>
            </a:r>
            <a:r>
              <a:rPr lang="pt-BR" altLang="en-US" sz="2400" b="1" dirty="0"/>
              <a:t> </a:t>
            </a:r>
            <a:r>
              <a:rPr lang="pt-BR" altLang="en-US" sz="2400" b="1" dirty="0" err="1"/>
              <a:t>Adversarial</a:t>
            </a:r>
            <a:r>
              <a:rPr lang="pt-BR" altLang="en-US" sz="2400" b="1" dirty="0"/>
              <a:t> Networks </a:t>
            </a:r>
          </a:p>
        </p:txBody>
      </p:sp>
      <p:sp>
        <p:nvSpPr>
          <p:cNvPr id="12" name="Retângulo 4">
            <a:extLst>
              <a:ext uri="{FF2B5EF4-FFF2-40B4-BE49-F238E27FC236}">
                <a16:creationId xmlns:a16="http://schemas.microsoft.com/office/drawing/2014/main" id="{6DB99F21-4D31-394D-9539-43FBA147F74B}"/>
              </a:ext>
            </a:extLst>
          </p:cNvPr>
          <p:cNvSpPr/>
          <p:nvPr/>
        </p:nvSpPr>
        <p:spPr>
          <a:xfrm>
            <a:off x="1278306" y="3168900"/>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dirty="0">
                <a:solidFill>
                  <a:schemeClr val="accent3"/>
                </a:solidFill>
                <a:latin typeface="Gotham HTF Book"/>
                <a:cs typeface="Gotham HTF Book"/>
              </a:rPr>
              <a:t>Solução: </a:t>
            </a:r>
            <a:r>
              <a:rPr lang="pt-BR" dirty="0">
                <a:solidFill>
                  <a:srgbClr val="626E73"/>
                </a:solidFill>
                <a:latin typeface="Gotham HTF Book"/>
                <a:cs typeface="Gotham HTF Book"/>
              </a:rPr>
              <a:t>Amostra de distribuições simples, por exemplo, ruído aleatório. Aprenda a transformação para a distribuição de treinamento.</a:t>
            </a:r>
          </a:p>
        </p:txBody>
      </p:sp>
    </p:spTree>
    <p:extLst>
      <p:ext uri="{BB962C8B-B14F-4D97-AF65-F5344CB8AC3E}">
        <p14:creationId xmlns:p14="http://schemas.microsoft.com/office/powerpoint/2010/main" val="244536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36" y="4763"/>
            <a:ext cx="9144000" cy="5143500"/>
          </a:xfrm>
          <a:prstGeom prst="rect">
            <a:avLst/>
          </a:prstGeom>
        </p:spPr>
      </p:pic>
      <p:cxnSp>
        <p:nvCxnSpPr>
          <p:cNvPr id="18" name="Straight Connector 17"/>
          <p:cNvCxnSpPr/>
          <p:nvPr/>
        </p:nvCxnSpPr>
        <p:spPr>
          <a:xfrm>
            <a:off x="4231060" y="1224850"/>
            <a:ext cx="681905"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20" name="Retângulo 4"/>
          <p:cNvSpPr/>
          <p:nvPr/>
        </p:nvSpPr>
        <p:spPr>
          <a:xfrm>
            <a:off x="1258224" y="1803075"/>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21" name="Retângulo 4"/>
          <p:cNvSpPr/>
          <p:nvPr/>
        </p:nvSpPr>
        <p:spPr>
          <a:xfrm>
            <a:off x="1305212" y="1292474"/>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dirty="0">
                <a:solidFill>
                  <a:schemeClr val="tx2">
                    <a:lumMod val="60000"/>
                    <a:lumOff val="40000"/>
                  </a:schemeClr>
                </a:solidFill>
                <a:latin typeface="Gotham HTF Book"/>
                <a:cs typeface="Gotham HTF Book"/>
              </a:rPr>
              <a:t>Pergunta: </a:t>
            </a:r>
            <a:r>
              <a:rPr lang="pt-BR" dirty="0">
                <a:solidFill>
                  <a:schemeClr val="tx1"/>
                </a:solidFill>
                <a:latin typeface="Gotham HTF Book"/>
                <a:cs typeface="Gotham HTF Book"/>
              </a:rPr>
              <a:t>O que podemos usar para representar</a:t>
            </a:r>
          </a:p>
          <a:p>
            <a:pPr algn="ctr"/>
            <a:r>
              <a:rPr lang="pt-BR" dirty="0">
                <a:solidFill>
                  <a:schemeClr val="tx1"/>
                </a:solidFill>
                <a:latin typeface="Gotham HTF Book"/>
                <a:cs typeface="Gotham HTF Book"/>
              </a:rPr>
              <a:t>função de transformação?</a:t>
            </a:r>
          </a:p>
        </p:txBody>
      </p:sp>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545012" y="195444"/>
            <a:ext cx="545930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err="1"/>
              <a:t>Generative</a:t>
            </a:r>
            <a:r>
              <a:rPr lang="pt-BR" altLang="en-US" sz="2400" b="1" dirty="0"/>
              <a:t> </a:t>
            </a:r>
            <a:r>
              <a:rPr lang="pt-BR" altLang="en-US" sz="2400" b="1" dirty="0" err="1"/>
              <a:t>Adversarial</a:t>
            </a:r>
            <a:r>
              <a:rPr lang="pt-BR" altLang="en-US" sz="2400" b="1" dirty="0"/>
              <a:t> Networks </a:t>
            </a:r>
          </a:p>
        </p:txBody>
      </p:sp>
      <p:pic>
        <p:nvPicPr>
          <p:cNvPr id="8" name="Picture 2" descr="C:\Users\Jlopes\Desktop\GANS\GANS\Screen Shot 2019-07-05 at 11.25.15.png">
            <a:extLst>
              <a:ext uri="{FF2B5EF4-FFF2-40B4-BE49-F238E27FC236}">
                <a16:creationId xmlns:a16="http://schemas.microsoft.com/office/drawing/2014/main" id="{0DBC2A70-53A5-6449-8022-9EEF6E90A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193" y="2372725"/>
            <a:ext cx="4171310" cy="223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12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ítulo 1">
            <a:extLst>
              <a:ext uri="{FF2B5EF4-FFF2-40B4-BE49-F238E27FC236}">
                <a16:creationId xmlns:a16="http://schemas.microsoft.com/office/drawing/2014/main" id="{B2B7BECE-CCAF-1047-8B5A-92E792C52E7A}"/>
              </a:ext>
            </a:extLst>
          </p:cNvPr>
          <p:cNvSpPr>
            <a:spLocks noGrp="1"/>
          </p:cNvSpPr>
          <p:nvPr>
            <p:ph type="title"/>
          </p:nvPr>
        </p:nvSpPr>
        <p:spPr>
          <a:xfrm>
            <a:off x="1545012" y="195444"/>
            <a:ext cx="5459304" cy="378969"/>
          </a:xfrm>
        </p:spPr>
        <p:txBody>
          <a:bodyPr>
            <a:noAutofit/>
          </a:bodyPr>
          <a:lstStyle/>
          <a:p>
            <a:r>
              <a:rPr lang="pt-BR" altLang="en-US" sz="2400" b="1" dirty="0" err="1"/>
              <a:t>Generative</a:t>
            </a:r>
            <a:r>
              <a:rPr lang="pt-BR" altLang="en-US" sz="2400" b="1" dirty="0"/>
              <a:t> </a:t>
            </a:r>
            <a:r>
              <a:rPr lang="pt-BR" altLang="en-US" sz="2400" b="1" dirty="0" err="1"/>
              <a:t>Adversarial</a:t>
            </a:r>
            <a:r>
              <a:rPr lang="pt-BR" altLang="en-US" sz="2400" b="1" dirty="0"/>
              <a:t> Networks</a:t>
            </a:r>
          </a:p>
        </p:txBody>
      </p:sp>
      <p:pic>
        <p:nvPicPr>
          <p:cNvPr id="32770" name="Picture 3" descr="C:\Users\Jlopes\Desktop\GANS\GANS\Screen Shot 2019-07-05 at 11.15.32.png">
            <a:extLst>
              <a:ext uri="{FF2B5EF4-FFF2-40B4-BE49-F238E27FC236}">
                <a16:creationId xmlns:a16="http://schemas.microsoft.com/office/drawing/2014/main" id="{F3D8E097-536E-8849-8A9E-FE5E35B26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825" y="1716088"/>
            <a:ext cx="6864350" cy="252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785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ítulo 1">
            <a:extLst>
              <a:ext uri="{FF2B5EF4-FFF2-40B4-BE49-F238E27FC236}">
                <a16:creationId xmlns:a16="http://schemas.microsoft.com/office/drawing/2014/main" id="{77D051DA-13AA-E842-A15E-4FC12F1CF219}"/>
              </a:ext>
            </a:extLst>
          </p:cNvPr>
          <p:cNvSpPr>
            <a:spLocks noGrp="1"/>
          </p:cNvSpPr>
          <p:nvPr>
            <p:ph type="title"/>
          </p:nvPr>
        </p:nvSpPr>
        <p:spPr>
          <a:xfrm>
            <a:off x="1545012" y="195444"/>
            <a:ext cx="5459304" cy="378969"/>
          </a:xfrm>
        </p:spPr>
        <p:txBody>
          <a:bodyPr>
            <a:noAutofit/>
          </a:bodyPr>
          <a:lstStyle/>
          <a:p>
            <a:r>
              <a:rPr lang="pt-BR" altLang="en-US" sz="2400" b="1" dirty="0" err="1"/>
              <a:t>Generative</a:t>
            </a:r>
            <a:r>
              <a:rPr lang="pt-BR" altLang="en-US" sz="2400" b="1" dirty="0"/>
              <a:t> </a:t>
            </a:r>
            <a:r>
              <a:rPr lang="pt-BR" altLang="en-US" sz="2400" b="1" dirty="0" err="1"/>
              <a:t>Adversarial</a:t>
            </a:r>
            <a:r>
              <a:rPr lang="pt-BR" altLang="en-US" sz="2400" b="1" dirty="0"/>
              <a:t> Networks</a:t>
            </a:r>
          </a:p>
        </p:txBody>
      </p:sp>
      <p:pic>
        <p:nvPicPr>
          <p:cNvPr id="34818" name="Picture 2" descr="C:\Users\Jlopes\Desktop\GANS\GANS\Screen Shot 2019-07-05 at 11.25.15.png">
            <a:extLst>
              <a:ext uri="{FF2B5EF4-FFF2-40B4-BE49-F238E27FC236}">
                <a16:creationId xmlns:a16="http://schemas.microsoft.com/office/drawing/2014/main" id="{FA555ED4-A4BD-D945-A1F6-FC4DB658B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825" y="1179810"/>
            <a:ext cx="6864350" cy="367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7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ítulo 1">
            <a:extLst>
              <a:ext uri="{FF2B5EF4-FFF2-40B4-BE49-F238E27FC236}">
                <a16:creationId xmlns:a16="http://schemas.microsoft.com/office/drawing/2014/main" id="{90B6DF06-14F1-BB4F-9B0D-1D2A069C212B}"/>
              </a:ext>
            </a:extLst>
          </p:cNvPr>
          <p:cNvSpPr>
            <a:spLocks noGrp="1"/>
          </p:cNvSpPr>
          <p:nvPr>
            <p:ph type="title"/>
          </p:nvPr>
        </p:nvSpPr>
        <p:spPr>
          <a:xfrm>
            <a:off x="1545012" y="195444"/>
            <a:ext cx="5459304" cy="378969"/>
          </a:xfrm>
        </p:spPr>
        <p:txBody>
          <a:bodyPr>
            <a:noAutofit/>
          </a:bodyPr>
          <a:lstStyle/>
          <a:p>
            <a:r>
              <a:rPr lang="pt-BR" altLang="en-US" sz="2400" b="1" dirty="0" err="1"/>
              <a:t>Generative</a:t>
            </a:r>
            <a:r>
              <a:rPr lang="pt-BR" altLang="en-US" sz="2400" b="1" dirty="0"/>
              <a:t> </a:t>
            </a:r>
            <a:r>
              <a:rPr lang="pt-BR" altLang="en-US" sz="2400" b="1" dirty="0" err="1"/>
              <a:t>Adversarial</a:t>
            </a:r>
            <a:r>
              <a:rPr lang="pt-BR" altLang="en-US" sz="2400" b="1" dirty="0"/>
              <a:t> Networks</a:t>
            </a:r>
          </a:p>
        </p:txBody>
      </p:sp>
      <p:pic>
        <p:nvPicPr>
          <p:cNvPr id="35842" name="Picture 2" descr="C:\Users\Jlopes\Desktop\GANS\GANS\Screen Shot 2019-07-05 at 11.25.22.png">
            <a:extLst>
              <a:ext uri="{FF2B5EF4-FFF2-40B4-BE49-F238E27FC236}">
                <a16:creationId xmlns:a16="http://schemas.microsoft.com/office/drawing/2014/main" id="{92D28921-BBA8-A44F-BACF-52268A9B1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494" y="1130709"/>
            <a:ext cx="6864350" cy="316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06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ítulo 1">
            <a:extLst>
              <a:ext uri="{FF2B5EF4-FFF2-40B4-BE49-F238E27FC236}">
                <a16:creationId xmlns:a16="http://schemas.microsoft.com/office/drawing/2014/main" id="{50F34025-FBC5-E948-9B5F-44475B90E9B9}"/>
              </a:ext>
            </a:extLst>
          </p:cNvPr>
          <p:cNvSpPr>
            <a:spLocks noGrp="1"/>
          </p:cNvSpPr>
          <p:nvPr>
            <p:ph type="title"/>
          </p:nvPr>
        </p:nvSpPr>
        <p:spPr>
          <a:xfrm>
            <a:off x="1545012" y="195444"/>
            <a:ext cx="5459304" cy="378969"/>
          </a:xfrm>
        </p:spPr>
        <p:txBody>
          <a:bodyPr>
            <a:noAutofit/>
          </a:bodyPr>
          <a:lstStyle/>
          <a:p>
            <a:r>
              <a:rPr lang="pt-BR" altLang="en-US" sz="2400" b="1" dirty="0" err="1"/>
              <a:t>Generative</a:t>
            </a:r>
            <a:r>
              <a:rPr lang="pt-BR" altLang="en-US" sz="2400" b="1" dirty="0"/>
              <a:t> </a:t>
            </a:r>
            <a:r>
              <a:rPr lang="pt-BR" altLang="en-US" sz="2400" b="1" dirty="0" err="1"/>
              <a:t>Adversarial</a:t>
            </a:r>
            <a:r>
              <a:rPr lang="pt-BR" altLang="en-US" sz="2400" b="1" dirty="0"/>
              <a:t> Networks</a:t>
            </a:r>
          </a:p>
        </p:txBody>
      </p:sp>
      <p:pic>
        <p:nvPicPr>
          <p:cNvPr id="3" name="Picture 2">
            <a:extLst>
              <a:ext uri="{FF2B5EF4-FFF2-40B4-BE49-F238E27FC236}">
                <a16:creationId xmlns:a16="http://schemas.microsoft.com/office/drawing/2014/main" id="{016F455D-77B9-CB4C-82FA-5EBBADFE9401}"/>
              </a:ext>
            </a:extLst>
          </p:cNvPr>
          <p:cNvPicPr>
            <a:picLocks noChangeAspect="1"/>
          </p:cNvPicPr>
          <p:nvPr/>
        </p:nvPicPr>
        <p:blipFill>
          <a:blip r:embed="rId2"/>
          <a:stretch>
            <a:fillRect/>
          </a:stretch>
        </p:blipFill>
        <p:spPr>
          <a:xfrm>
            <a:off x="0" y="1083566"/>
            <a:ext cx="9144000" cy="3429000"/>
          </a:xfrm>
          <a:prstGeom prst="rect">
            <a:avLst/>
          </a:prstGeom>
        </p:spPr>
      </p:pic>
    </p:spTree>
    <p:extLst>
      <p:ext uri="{BB962C8B-B14F-4D97-AF65-F5344CB8AC3E}">
        <p14:creationId xmlns:p14="http://schemas.microsoft.com/office/powerpoint/2010/main" val="4081883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ítulo 1">
            <a:extLst>
              <a:ext uri="{FF2B5EF4-FFF2-40B4-BE49-F238E27FC236}">
                <a16:creationId xmlns:a16="http://schemas.microsoft.com/office/drawing/2014/main" id="{F571D001-F443-B745-B9DC-65A46EE6A4B6}"/>
              </a:ext>
            </a:extLst>
          </p:cNvPr>
          <p:cNvSpPr>
            <a:spLocks noGrp="1"/>
          </p:cNvSpPr>
          <p:nvPr>
            <p:ph type="title"/>
          </p:nvPr>
        </p:nvSpPr>
        <p:spPr>
          <a:xfrm>
            <a:off x="1545012" y="195444"/>
            <a:ext cx="5459304" cy="378969"/>
          </a:xfrm>
        </p:spPr>
        <p:txBody>
          <a:bodyPr>
            <a:noAutofit/>
          </a:bodyPr>
          <a:lstStyle/>
          <a:p>
            <a:r>
              <a:rPr lang="pt-BR" altLang="en-US" sz="2400" b="1" dirty="0" err="1"/>
              <a:t>Generative</a:t>
            </a:r>
            <a:r>
              <a:rPr lang="pt-BR" altLang="en-US" sz="2400" b="1" dirty="0"/>
              <a:t> </a:t>
            </a:r>
            <a:r>
              <a:rPr lang="pt-BR" altLang="en-US" sz="2400" b="1" dirty="0" err="1"/>
              <a:t>Adversarial</a:t>
            </a:r>
            <a:r>
              <a:rPr lang="pt-BR" altLang="en-US" sz="2400" b="1" dirty="0"/>
              <a:t> Networks</a:t>
            </a:r>
          </a:p>
        </p:txBody>
      </p:sp>
      <p:pic>
        <p:nvPicPr>
          <p:cNvPr id="36866" name="Picture 2" descr="C:\Users\Jlopes\Desktop\GANS\GANS\Screen Shot 2019-07-05 at 11.26.47.png">
            <a:extLst>
              <a:ext uri="{FF2B5EF4-FFF2-40B4-BE49-F238E27FC236}">
                <a16:creationId xmlns:a16="http://schemas.microsoft.com/office/drawing/2014/main" id="{C995C0D3-E584-9147-9E8C-1082A829B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503" y="822985"/>
            <a:ext cx="6864350" cy="412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905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1420" y="3834881"/>
            <a:ext cx="9144000" cy="5143500"/>
          </a:xfrm>
          <a:prstGeom prst="rect">
            <a:avLst/>
          </a:prstGeom>
        </p:spPr>
      </p:pic>
      <p:pic>
        <p:nvPicPr>
          <p:cNvPr id="12" name="Imagem 8">
            <a:extLst>
              <a:ext uri="{FF2B5EF4-FFF2-40B4-BE49-F238E27FC236}">
                <a16:creationId xmlns:a16="http://schemas.microsoft.com/office/drawing/2014/main" id="{3812BFF3-DE3A-1E49-A83B-16C93D5FA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929" y="2479531"/>
            <a:ext cx="2941011" cy="233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m 10">
            <a:extLst>
              <a:ext uri="{FF2B5EF4-FFF2-40B4-BE49-F238E27FC236}">
                <a16:creationId xmlns:a16="http://schemas.microsoft.com/office/drawing/2014/main" id="{6A7D33E7-0E38-6549-B8B6-907AF4684A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8095" y="2445216"/>
            <a:ext cx="2249705" cy="236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m 12">
            <a:extLst>
              <a:ext uri="{FF2B5EF4-FFF2-40B4-BE49-F238E27FC236}">
                <a16:creationId xmlns:a16="http://schemas.microsoft.com/office/drawing/2014/main" id="{8F38961F-5253-884F-BBF4-3B48D0BF42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505" y="349925"/>
            <a:ext cx="2069295" cy="246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a:extLst>
              <a:ext uri="{FF2B5EF4-FFF2-40B4-BE49-F238E27FC236}">
                <a16:creationId xmlns:a16="http://schemas.microsoft.com/office/drawing/2014/main" id="{06DDAD67-E913-1342-97F5-E4E3A14F8A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8521" y="358538"/>
            <a:ext cx="1875903" cy="24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a:extLst>
              <a:ext uri="{FF2B5EF4-FFF2-40B4-BE49-F238E27FC236}">
                <a16:creationId xmlns:a16="http://schemas.microsoft.com/office/drawing/2014/main" id="{BCF5BA39-29A0-0C49-87E2-1C8B644F65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732" y="358538"/>
            <a:ext cx="4192789" cy="244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
            <a:extLst>
              <a:ext uri="{FF2B5EF4-FFF2-40B4-BE49-F238E27FC236}">
                <a16:creationId xmlns:a16="http://schemas.microsoft.com/office/drawing/2014/main" id="{FB5755B6-3DED-AD4B-855A-B4B8E1856E2F}"/>
              </a:ext>
            </a:extLst>
          </p:cNvPr>
          <p:cNvSpPr txBox="1">
            <a:spLocks noChangeArrowheads="1"/>
          </p:cNvSpPr>
          <p:nvPr/>
        </p:nvSpPr>
        <p:spPr bwMode="auto">
          <a:xfrm>
            <a:off x="470350" y="2636160"/>
            <a:ext cx="3340962"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400" dirty="0"/>
          </a:p>
          <a:p>
            <a:r>
              <a:rPr lang="en-US" altLang="en-US" sz="1200" b="1" dirty="0"/>
              <a:t>Chief Data Officer </a:t>
            </a:r>
            <a:r>
              <a:rPr lang="en-US" altLang="en-US" sz="1200" dirty="0"/>
              <a:t>@ Lambda3</a:t>
            </a:r>
          </a:p>
          <a:p>
            <a:r>
              <a:rPr lang="en-US" altLang="en-US" sz="1200" b="1" dirty="0"/>
              <a:t>Professor de </a:t>
            </a:r>
            <a:r>
              <a:rPr lang="en-US" altLang="en-US" sz="1200" b="1" dirty="0" err="1"/>
              <a:t>graduação</a:t>
            </a:r>
            <a:r>
              <a:rPr lang="en-US" altLang="en-US" sz="1200" b="1" dirty="0"/>
              <a:t> e MBA</a:t>
            </a:r>
            <a:r>
              <a:rPr lang="en-US" altLang="en-US" sz="1200" dirty="0"/>
              <a:t> @ FIAP</a:t>
            </a:r>
          </a:p>
          <a:p>
            <a:r>
              <a:rPr lang="en-US" altLang="en-US" sz="1200" b="1" dirty="0"/>
              <a:t>Most Valuable Professional </a:t>
            </a:r>
            <a:r>
              <a:rPr lang="en-US" altLang="en-US" sz="1200" dirty="0"/>
              <a:t>– AI @Microsoft</a:t>
            </a:r>
          </a:p>
          <a:p>
            <a:endParaRPr lang="en-US" altLang="en-US" sz="1200" dirty="0"/>
          </a:p>
          <a:p>
            <a:r>
              <a:rPr lang="en-US" altLang="en-US" sz="1200" dirty="0" err="1"/>
              <a:t>Doutor</a:t>
            </a:r>
            <a:r>
              <a:rPr lang="en-US" altLang="en-US" sz="1200" dirty="0"/>
              <a:t> em </a:t>
            </a:r>
            <a:r>
              <a:rPr lang="en-US" altLang="en-US" sz="1200" dirty="0" err="1"/>
              <a:t>Engenharia</a:t>
            </a:r>
            <a:r>
              <a:rPr lang="en-US" altLang="en-US" sz="1200" dirty="0"/>
              <a:t> </a:t>
            </a:r>
            <a:r>
              <a:rPr lang="en-US" altLang="en-US" sz="1200" dirty="0" err="1"/>
              <a:t>Elétrica</a:t>
            </a:r>
            <a:r>
              <a:rPr lang="en-US" altLang="en-US" sz="1200" dirty="0"/>
              <a:t> e </a:t>
            </a:r>
            <a:r>
              <a:rPr lang="en-US" altLang="en-US" sz="1200" dirty="0" err="1"/>
              <a:t>Computação</a:t>
            </a:r>
            <a:r>
              <a:rPr lang="en-US" altLang="en-US" sz="1200" dirty="0"/>
              <a:t> pela </a:t>
            </a:r>
            <a:r>
              <a:rPr lang="en-US" altLang="en-US" sz="1200" dirty="0" err="1"/>
              <a:t>Universidade</a:t>
            </a:r>
            <a:r>
              <a:rPr lang="en-US" altLang="en-US" sz="1200" dirty="0"/>
              <a:t> </a:t>
            </a:r>
            <a:r>
              <a:rPr lang="en-US" altLang="en-US" sz="1200" dirty="0" err="1"/>
              <a:t>Presbiteriana</a:t>
            </a:r>
            <a:r>
              <a:rPr lang="en-US" altLang="en-US" sz="1200" dirty="0"/>
              <a:t> Mackenzie (UPM)</a:t>
            </a:r>
          </a:p>
          <a:p>
            <a:endParaRPr lang="en-US" altLang="en-US" sz="1200" dirty="0"/>
          </a:p>
          <a:p>
            <a:r>
              <a:rPr lang="en-US" altLang="en-US" sz="1200" dirty="0" err="1"/>
              <a:t>Organizador</a:t>
            </a:r>
            <a:r>
              <a:rPr lang="en-US" altLang="en-US" sz="1200" dirty="0"/>
              <a:t> da </a:t>
            </a:r>
            <a:r>
              <a:rPr lang="en-US" altLang="en-US" sz="1200" dirty="0" err="1"/>
              <a:t>comunidade</a:t>
            </a:r>
            <a:r>
              <a:rPr lang="en-US" altLang="en-US" sz="1200" dirty="0"/>
              <a:t> AI </a:t>
            </a:r>
            <a:r>
              <a:rPr lang="en-US" altLang="en-US" sz="1200" dirty="0" err="1"/>
              <a:t>Brasil</a:t>
            </a:r>
            <a:r>
              <a:rPr lang="en-US" altLang="en-US" sz="1200" dirty="0"/>
              <a:t> e </a:t>
            </a:r>
            <a:r>
              <a:rPr lang="en-US" altLang="en-US" sz="1200" dirty="0" err="1"/>
              <a:t>pesquisador</a:t>
            </a:r>
            <a:r>
              <a:rPr lang="en-US" altLang="en-US" sz="1200" dirty="0"/>
              <a:t> em Machine e Deep Learning</a:t>
            </a:r>
          </a:p>
          <a:p>
            <a:endParaRPr lang="en-US" altLang="en-US" sz="1400" dirty="0"/>
          </a:p>
        </p:txBody>
      </p:sp>
    </p:spTree>
    <p:extLst>
      <p:ext uri="{BB962C8B-B14F-4D97-AF65-F5344CB8AC3E}">
        <p14:creationId xmlns:p14="http://schemas.microsoft.com/office/powerpoint/2010/main" val="38783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ítulo 1">
            <a:extLst>
              <a:ext uri="{FF2B5EF4-FFF2-40B4-BE49-F238E27FC236}">
                <a16:creationId xmlns:a16="http://schemas.microsoft.com/office/drawing/2014/main" id="{A467B99E-A461-B54D-AF9C-A605BF98B34D}"/>
              </a:ext>
            </a:extLst>
          </p:cNvPr>
          <p:cNvSpPr>
            <a:spLocks noGrp="1"/>
          </p:cNvSpPr>
          <p:nvPr>
            <p:ph type="title"/>
          </p:nvPr>
        </p:nvSpPr>
        <p:spPr>
          <a:xfrm>
            <a:off x="1545012" y="195444"/>
            <a:ext cx="5459304" cy="378969"/>
          </a:xfrm>
        </p:spPr>
        <p:txBody>
          <a:bodyPr>
            <a:noAutofit/>
          </a:bodyPr>
          <a:lstStyle/>
          <a:p>
            <a:r>
              <a:rPr lang="pt-BR" altLang="en-US" sz="2400" b="1" dirty="0" err="1"/>
              <a:t>Generative</a:t>
            </a:r>
            <a:r>
              <a:rPr lang="pt-BR" altLang="en-US" sz="2400" b="1" dirty="0"/>
              <a:t> </a:t>
            </a:r>
            <a:r>
              <a:rPr lang="pt-BR" altLang="en-US" sz="2400" b="1" dirty="0" err="1"/>
              <a:t>Adversarial</a:t>
            </a:r>
            <a:r>
              <a:rPr lang="pt-BR" altLang="en-US" sz="2400" b="1" dirty="0"/>
              <a:t> Networks</a:t>
            </a:r>
          </a:p>
        </p:txBody>
      </p:sp>
      <p:pic>
        <p:nvPicPr>
          <p:cNvPr id="37890" name="Picture 2" descr="C:\Users\Jlopes\Desktop\GANS\GANS\Screen Shot 2019-07-05 at 11.27.00.png">
            <a:extLst>
              <a:ext uri="{FF2B5EF4-FFF2-40B4-BE49-F238E27FC236}">
                <a16:creationId xmlns:a16="http://schemas.microsoft.com/office/drawing/2014/main" id="{96EF2F04-674B-2C44-87A6-55EEE096A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495" y="923265"/>
            <a:ext cx="6864350" cy="407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549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ítulo 1">
            <a:extLst>
              <a:ext uri="{FF2B5EF4-FFF2-40B4-BE49-F238E27FC236}">
                <a16:creationId xmlns:a16="http://schemas.microsoft.com/office/drawing/2014/main" id="{041F95B3-8BEB-6D4A-AB9F-9E4A9DD43A8D}"/>
              </a:ext>
            </a:extLst>
          </p:cNvPr>
          <p:cNvSpPr>
            <a:spLocks noGrp="1"/>
          </p:cNvSpPr>
          <p:nvPr>
            <p:ph type="title"/>
          </p:nvPr>
        </p:nvSpPr>
        <p:spPr>
          <a:xfrm>
            <a:off x="1545012" y="195444"/>
            <a:ext cx="5459304" cy="378969"/>
          </a:xfrm>
        </p:spPr>
        <p:txBody>
          <a:bodyPr>
            <a:noAutofit/>
          </a:bodyPr>
          <a:lstStyle/>
          <a:p>
            <a:r>
              <a:rPr lang="pt-BR" altLang="en-US" sz="2400" b="1" dirty="0" err="1"/>
              <a:t>Generative</a:t>
            </a:r>
            <a:r>
              <a:rPr lang="pt-BR" altLang="en-US" sz="2400" b="1" dirty="0"/>
              <a:t> </a:t>
            </a:r>
            <a:r>
              <a:rPr lang="pt-BR" altLang="en-US" sz="2400" b="1" dirty="0" err="1"/>
              <a:t>Adversarial</a:t>
            </a:r>
            <a:r>
              <a:rPr lang="pt-BR" altLang="en-US" sz="2400" b="1" dirty="0"/>
              <a:t> Networks</a:t>
            </a:r>
          </a:p>
        </p:txBody>
      </p:sp>
      <p:pic>
        <p:nvPicPr>
          <p:cNvPr id="38914" name="Picture 2" descr="C:\Users\Jlopes\Desktop\GANS\GANS\Screen Shot 2019-07-05 at 11.27.08.png">
            <a:extLst>
              <a:ext uri="{FF2B5EF4-FFF2-40B4-BE49-F238E27FC236}">
                <a16:creationId xmlns:a16="http://schemas.microsoft.com/office/drawing/2014/main" id="{36AA5EFC-D2D3-1C4B-B6A0-820023E03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037" y="1030519"/>
            <a:ext cx="6854816" cy="370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60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69994036-22E6-6D49-B129-D701BFC27211}"/>
              </a:ext>
            </a:extLst>
          </p:cNvPr>
          <p:cNvSpPr>
            <a:spLocks noGrp="1"/>
          </p:cNvSpPr>
          <p:nvPr>
            <p:ph type="title"/>
          </p:nvPr>
        </p:nvSpPr>
        <p:spPr>
          <a:xfrm>
            <a:off x="1545013" y="141816"/>
            <a:ext cx="6162423" cy="432597"/>
          </a:xfrm>
        </p:spPr>
        <p:txBody>
          <a:bodyPr>
            <a:noAutofit/>
          </a:bodyPr>
          <a:lstStyle/>
          <a:p>
            <a:r>
              <a:rPr lang="en-US" altLang="en-US" sz="2400" b="1" dirty="0"/>
              <a:t>DEMO – </a:t>
            </a:r>
            <a:r>
              <a:rPr lang="en-US" altLang="en-US" sz="2400" b="1" dirty="0" err="1"/>
              <a:t>Keras</a:t>
            </a:r>
            <a:r>
              <a:rPr lang="en-US" altLang="en-US" sz="2400" b="1" dirty="0"/>
              <a:t> + GANs + MNIST</a:t>
            </a:r>
          </a:p>
        </p:txBody>
      </p:sp>
      <p:pic>
        <p:nvPicPr>
          <p:cNvPr id="2" name="Picture 1">
            <a:extLst>
              <a:ext uri="{FF2B5EF4-FFF2-40B4-BE49-F238E27FC236}">
                <a16:creationId xmlns:a16="http://schemas.microsoft.com/office/drawing/2014/main" id="{264B1446-120F-CD44-A32C-912C08D2C5F9}"/>
              </a:ext>
            </a:extLst>
          </p:cNvPr>
          <p:cNvPicPr>
            <a:picLocks noChangeAspect="1"/>
          </p:cNvPicPr>
          <p:nvPr/>
        </p:nvPicPr>
        <p:blipFill>
          <a:blip r:embed="rId3"/>
          <a:stretch>
            <a:fillRect/>
          </a:stretch>
        </p:blipFill>
        <p:spPr>
          <a:xfrm>
            <a:off x="1399925" y="1014084"/>
            <a:ext cx="3809476" cy="2133307"/>
          </a:xfrm>
          <a:prstGeom prst="rect">
            <a:avLst/>
          </a:prstGeom>
        </p:spPr>
      </p:pic>
      <p:pic>
        <p:nvPicPr>
          <p:cNvPr id="3" name="Picture 2">
            <a:extLst>
              <a:ext uri="{FF2B5EF4-FFF2-40B4-BE49-F238E27FC236}">
                <a16:creationId xmlns:a16="http://schemas.microsoft.com/office/drawing/2014/main" id="{E864F852-89C2-6C47-9981-F85E940B784B}"/>
              </a:ext>
            </a:extLst>
          </p:cNvPr>
          <p:cNvPicPr>
            <a:picLocks noChangeAspect="1"/>
          </p:cNvPicPr>
          <p:nvPr/>
        </p:nvPicPr>
        <p:blipFill>
          <a:blip r:embed="rId4"/>
          <a:stretch>
            <a:fillRect/>
          </a:stretch>
        </p:blipFill>
        <p:spPr>
          <a:xfrm>
            <a:off x="4246768" y="1777864"/>
            <a:ext cx="3114813" cy="3114813"/>
          </a:xfrm>
          <a:prstGeom prst="rect">
            <a:avLst/>
          </a:prstGeom>
        </p:spPr>
      </p:pic>
    </p:spTree>
    <p:extLst>
      <p:ext uri="{BB962C8B-B14F-4D97-AF65-F5344CB8AC3E}">
        <p14:creationId xmlns:p14="http://schemas.microsoft.com/office/powerpoint/2010/main" val="2750429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a:extLst>
              <a:ext uri="{FF2B5EF4-FFF2-40B4-BE49-F238E27FC236}">
                <a16:creationId xmlns:a16="http://schemas.microsoft.com/office/drawing/2014/main" id="{B3C58E34-D5C4-D141-9E1C-97E4289A4441}"/>
              </a:ext>
            </a:extLst>
          </p:cNvPr>
          <p:cNvSpPr>
            <a:spLocks noGrp="1"/>
          </p:cNvSpPr>
          <p:nvPr>
            <p:ph type="title"/>
          </p:nvPr>
        </p:nvSpPr>
        <p:spPr>
          <a:xfrm>
            <a:off x="1545012" y="195444"/>
            <a:ext cx="5459304" cy="378969"/>
          </a:xfrm>
        </p:spPr>
        <p:txBody>
          <a:bodyPr>
            <a:noAutofit/>
          </a:bodyPr>
          <a:lstStyle/>
          <a:p>
            <a:r>
              <a:rPr lang="pt-BR" altLang="en-US" sz="2400" b="1" dirty="0" err="1"/>
              <a:t>Generative</a:t>
            </a:r>
            <a:r>
              <a:rPr lang="pt-BR" altLang="en-US" sz="2400" b="1" dirty="0"/>
              <a:t> </a:t>
            </a:r>
            <a:r>
              <a:rPr lang="pt-BR" altLang="en-US" sz="2400" b="1" dirty="0" err="1"/>
              <a:t>Adversarial</a:t>
            </a:r>
            <a:r>
              <a:rPr lang="pt-BR" altLang="en-US" sz="2400" b="1" dirty="0"/>
              <a:t> Networks</a:t>
            </a:r>
          </a:p>
        </p:txBody>
      </p:sp>
      <p:pic>
        <p:nvPicPr>
          <p:cNvPr id="41986" name="Picture 3" descr="C:\Users\Jlopes\Desktop\GANS\GANS\Screen Shot 2019-07-05 at 11.28.04.png">
            <a:extLst>
              <a:ext uri="{FF2B5EF4-FFF2-40B4-BE49-F238E27FC236}">
                <a16:creationId xmlns:a16="http://schemas.microsoft.com/office/drawing/2014/main" id="{E6404B43-3343-1C4E-BB91-DE1FB72FD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25" y="1340694"/>
            <a:ext cx="6864350" cy="29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372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a:extLst>
              <a:ext uri="{FF2B5EF4-FFF2-40B4-BE49-F238E27FC236}">
                <a16:creationId xmlns:a16="http://schemas.microsoft.com/office/drawing/2014/main" id="{B3C58E34-D5C4-D141-9E1C-97E4289A4441}"/>
              </a:ext>
            </a:extLst>
          </p:cNvPr>
          <p:cNvSpPr>
            <a:spLocks noGrp="1"/>
          </p:cNvSpPr>
          <p:nvPr>
            <p:ph type="title"/>
          </p:nvPr>
        </p:nvSpPr>
        <p:spPr>
          <a:xfrm>
            <a:off x="1545012" y="195444"/>
            <a:ext cx="5459304" cy="378969"/>
          </a:xfrm>
        </p:spPr>
        <p:txBody>
          <a:bodyPr>
            <a:noAutofit/>
          </a:bodyPr>
          <a:lstStyle/>
          <a:p>
            <a:r>
              <a:rPr lang="pt-BR" altLang="en-US" sz="2400" b="1" dirty="0" err="1"/>
              <a:t>Generative</a:t>
            </a:r>
            <a:r>
              <a:rPr lang="pt-BR" altLang="en-US" sz="2400" b="1" dirty="0"/>
              <a:t> </a:t>
            </a:r>
            <a:r>
              <a:rPr lang="pt-BR" altLang="en-US" sz="2400" b="1" dirty="0" err="1"/>
              <a:t>Adversarial</a:t>
            </a:r>
            <a:r>
              <a:rPr lang="pt-BR" altLang="en-US" sz="2400" b="1" dirty="0"/>
              <a:t> Networks</a:t>
            </a:r>
          </a:p>
        </p:txBody>
      </p:sp>
      <p:pic>
        <p:nvPicPr>
          <p:cNvPr id="3" name="Picture 2">
            <a:extLst>
              <a:ext uri="{FF2B5EF4-FFF2-40B4-BE49-F238E27FC236}">
                <a16:creationId xmlns:a16="http://schemas.microsoft.com/office/drawing/2014/main" id="{04C44452-E240-584B-8981-F195B5BA99F2}"/>
              </a:ext>
            </a:extLst>
          </p:cNvPr>
          <p:cNvPicPr>
            <a:picLocks noChangeAspect="1"/>
          </p:cNvPicPr>
          <p:nvPr/>
        </p:nvPicPr>
        <p:blipFill>
          <a:blip r:embed="rId2"/>
          <a:stretch>
            <a:fillRect/>
          </a:stretch>
        </p:blipFill>
        <p:spPr>
          <a:xfrm>
            <a:off x="874329" y="1066801"/>
            <a:ext cx="7601455" cy="3311525"/>
          </a:xfrm>
          <a:prstGeom prst="rect">
            <a:avLst/>
          </a:prstGeom>
        </p:spPr>
      </p:pic>
    </p:spTree>
    <p:extLst>
      <p:ext uri="{BB962C8B-B14F-4D97-AF65-F5344CB8AC3E}">
        <p14:creationId xmlns:p14="http://schemas.microsoft.com/office/powerpoint/2010/main" val="1287172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ítulo 1">
            <a:extLst>
              <a:ext uri="{FF2B5EF4-FFF2-40B4-BE49-F238E27FC236}">
                <a16:creationId xmlns:a16="http://schemas.microsoft.com/office/drawing/2014/main" id="{677FF090-2A1F-0F4B-9146-F67DB46A2440}"/>
              </a:ext>
            </a:extLst>
          </p:cNvPr>
          <p:cNvSpPr>
            <a:spLocks noGrp="1"/>
          </p:cNvSpPr>
          <p:nvPr>
            <p:ph type="ctrTitle"/>
          </p:nvPr>
        </p:nvSpPr>
        <p:spPr>
          <a:xfrm>
            <a:off x="1545012" y="195444"/>
            <a:ext cx="5297229" cy="378969"/>
          </a:xfrm>
        </p:spPr>
        <p:txBody>
          <a:bodyPr>
            <a:noAutofit/>
          </a:bodyPr>
          <a:lstStyle/>
          <a:p>
            <a:r>
              <a:rPr lang="en-US" altLang="en-US" sz="2400" b="1" dirty="0" err="1"/>
              <a:t>Neurônios</a:t>
            </a:r>
            <a:r>
              <a:rPr lang="en-US" altLang="en-US" sz="2400" b="1" dirty="0"/>
              <a:t> </a:t>
            </a:r>
            <a:r>
              <a:rPr lang="en-US" altLang="en-US" sz="2400" b="1" dirty="0" err="1"/>
              <a:t>Artificiais</a:t>
            </a:r>
            <a:endParaRPr lang="en-US" altLang="en-US" sz="2400" b="1" dirty="0"/>
          </a:p>
        </p:txBody>
      </p:sp>
      <p:pic>
        <p:nvPicPr>
          <p:cNvPr id="11266" name="Picture 2">
            <a:extLst>
              <a:ext uri="{FF2B5EF4-FFF2-40B4-BE49-F238E27FC236}">
                <a16:creationId xmlns:a16="http://schemas.microsoft.com/office/drawing/2014/main" id="{6EDD6140-1DDC-D547-A1C4-BAA041779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825" y="1708937"/>
            <a:ext cx="6864350" cy="19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8015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ítulo 1">
            <a:extLst>
              <a:ext uri="{FF2B5EF4-FFF2-40B4-BE49-F238E27FC236}">
                <a16:creationId xmlns:a16="http://schemas.microsoft.com/office/drawing/2014/main" id="{91F1DDEE-148C-A143-8770-3DC45D43B923}"/>
              </a:ext>
            </a:extLst>
          </p:cNvPr>
          <p:cNvSpPr>
            <a:spLocks noGrp="1"/>
          </p:cNvSpPr>
          <p:nvPr>
            <p:ph type="ctrTitle"/>
          </p:nvPr>
        </p:nvSpPr>
        <p:spPr>
          <a:xfrm>
            <a:off x="1545012" y="195444"/>
            <a:ext cx="5297229" cy="378969"/>
          </a:xfrm>
        </p:spPr>
        <p:txBody>
          <a:bodyPr>
            <a:noAutofit/>
          </a:bodyPr>
          <a:lstStyle/>
          <a:p>
            <a:r>
              <a:rPr lang="pt-BR" altLang="en-US" sz="2400" b="1" dirty="0" err="1"/>
              <a:t>Deep</a:t>
            </a:r>
            <a:r>
              <a:rPr lang="pt-BR" altLang="en-US" sz="2400" b="1" dirty="0"/>
              <a:t> Learning – Redes Neurais</a:t>
            </a:r>
            <a:endParaRPr lang="en-US" altLang="en-US" sz="2400" b="1" dirty="0"/>
          </a:p>
        </p:txBody>
      </p:sp>
      <p:pic>
        <p:nvPicPr>
          <p:cNvPr id="13314" name="Picture 2">
            <a:extLst>
              <a:ext uri="{FF2B5EF4-FFF2-40B4-BE49-F238E27FC236}">
                <a16:creationId xmlns:a16="http://schemas.microsoft.com/office/drawing/2014/main" id="{4A381447-FA6B-D546-ABC0-98E0C7352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118" y="1007010"/>
            <a:ext cx="6316155" cy="22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Box 3">
            <a:extLst>
              <a:ext uri="{FF2B5EF4-FFF2-40B4-BE49-F238E27FC236}">
                <a16:creationId xmlns:a16="http://schemas.microsoft.com/office/drawing/2014/main" id="{EF95362C-38AF-CE49-8CA0-5B5E5A91F8B9}"/>
              </a:ext>
            </a:extLst>
          </p:cNvPr>
          <p:cNvSpPr txBox="1">
            <a:spLocks noChangeArrowheads="1"/>
          </p:cNvSpPr>
          <p:nvPr/>
        </p:nvSpPr>
        <p:spPr bwMode="auto">
          <a:xfrm>
            <a:off x="1751182" y="3871922"/>
            <a:ext cx="5893092" cy="5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t>Uma rede neural é uma série de funções hierarquicamente conectadas.</a:t>
            </a:r>
          </a:p>
          <a:p>
            <a:pPr>
              <a:spcBef>
                <a:spcPct val="0"/>
              </a:spcBef>
              <a:buFontTx/>
              <a:buNone/>
            </a:pPr>
            <a:endParaRPr lang="en-US" altLang="en-US" sz="1351"/>
          </a:p>
        </p:txBody>
      </p:sp>
    </p:spTree>
    <p:extLst>
      <p:ext uri="{BB962C8B-B14F-4D97-AF65-F5344CB8AC3E}">
        <p14:creationId xmlns:p14="http://schemas.microsoft.com/office/powerpoint/2010/main" val="1894232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1">
            <a:extLst>
              <a:ext uri="{FF2B5EF4-FFF2-40B4-BE49-F238E27FC236}">
                <a16:creationId xmlns:a16="http://schemas.microsoft.com/office/drawing/2014/main" id="{5F6BE53A-B991-C144-99F8-60E358FC6A81}"/>
              </a:ext>
            </a:extLst>
          </p:cNvPr>
          <p:cNvSpPr>
            <a:spLocks noGrp="1"/>
          </p:cNvSpPr>
          <p:nvPr>
            <p:ph type="ctrTitle"/>
          </p:nvPr>
        </p:nvSpPr>
        <p:spPr>
          <a:xfrm>
            <a:off x="1545012" y="195444"/>
            <a:ext cx="5297229" cy="378969"/>
          </a:xfrm>
        </p:spPr>
        <p:txBody>
          <a:bodyPr>
            <a:noAutofit/>
          </a:bodyPr>
          <a:lstStyle/>
          <a:p>
            <a:r>
              <a:rPr lang="pt-BR" altLang="en-US" sz="2400" b="1" dirty="0" err="1"/>
              <a:t>Deep</a:t>
            </a:r>
            <a:r>
              <a:rPr lang="pt-BR" altLang="en-US" sz="2400" b="1" dirty="0"/>
              <a:t> Learning – Redes Neurais</a:t>
            </a:r>
            <a:endParaRPr lang="en-US" altLang="en-US" sz="2400" b="1" dirty="0"/>
          </a:p>
        </p:txBody>
      </p:sp>
      <p:sp>
        <p:nvSpPr>
          <p:cNvPr id="15362" name="TextBox 3">
            <a:extLst>
              <a:ext uri="{FF2B5EF4-FFF2-40B4-BE49-F238E27FC236}">
                <a16:creationId xmlns:a16="http://schemas.microsoft.com/office/drawing/2014/main" id="{6C7984A0-DE21-D643-B3F7-D1E235AD2F82}"/>
              </a:ext>
            </a:extLst>
          </p:cNvPr>
          <p:cNvSpPr txBox="1">
            <a:spLocks noChangeArrowheads="1"/>
          </p:cNvSpPr>
          <p:nvPr/>
        </p:nvSpPr>
        <p:spPr bwMode="auto">
          <a:xfrm>
            <a:off x="2572282" y="4663229"/>
            <a:ext cx="5891900" cy="5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t>Tais hierarquias podem ser extremamente complexas.</a:t>
            </a:r>
          </a:p>
          <a:p>
            <a:pPr>
              <a:spcBef>
                <a:spcPct val="0"/>
              </a:spcBef>
              <a:buFontTx/>
              <a:buNone/>
            </a:pPr>
            <a:endParaRPr lang="en-US" altLang="en-US" sz="1351"/>
          </a:p>
        </p:txBody>
      </p:sp>
      <p:pic>
        <p:nvPicPr>
          <p:cNvPr id="15363" name="Picture 4">
            <a:extLst>
              <a:ext uri="{FF2B5EF4-FFF2-40B4-BE49-F238E27FC236}">
                <a16:creationId xmlns:a16="http://schemas.microsoft.com/office/drawing/2014/main" id="{302EA06F-9601-2142-817D-C12122C46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581" y="651875"/>
            <a:ext cx="2597966" cy="401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5652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a:extLst>
              <a:ext uri="{FF2B5EF4-FFF2-40B4-BE49-F238E27FC236}">
                <a16:creationId xmlns:a16="http://schemas.microsoft.com/office/drawing/2014/main" id="{09460B00-9AEC-5B48-A825-EB76DB227D3F}"/>
              </a:ext>
            </a:extLst>
          </p:cNvPr>
          <p:cNvSpPr>
            <a:spLocks noGrp="1"/>
          </p:cNvSpPr>
          <p:nvPr>
            <p:ph type="ctrTitle"/>
          </p:nvPr>
        </p:nvSpPr>
        <p:spPr>
          <a:xfrm>
            <a:off x="1545012" y="195444"/>
            <a:ext cx="5297229" cy="378969"/>
          </a:xfrm>
        </p:spPr>
        <p:txBody>
          <a:bodyPr>
            <a:noAutofit/>
          </a:bodyPr>
          <a:lstStyle/>
          <a:p>
            <a:r>
              <a:rPr lang="pt-BR" altLang="en-US" sz="2400" b="1" dirty="0" err="1"/>
              <a:t>Deep</a:t>
            </a:r>
            <a:r>
              <a:rPr lang="pt-BR" altLang="en-US" sz="2400" b="1" dirty="0"/>
              <a:t> Learning – Redes Neurais</a:t>
            </a:r>
            <a:endParaRPr lang="en-US" altLang="en-US" sz="2400" b="1" dirty="0"/>
          </a:p>
        </p:txBody>
      </p:sp>
      <p:sp>
        <p:nvSpPr>
          <p:cNvPr id="17410" name="TextBox 3">
            <a:extLst>
              <a:ext uri="{FF2B5EF4-FFF2-40B4-BE49-F238E27FC236}">
                <a16:creationId xmlns:a16="http://schemas.microsoft.com/office/drawing/2014/main" id="{AEE5FEBA-EE26-AC41-A877-4669C261DE93}"/>
              </a:ext>
            </a:extLst>
          </p:cNvPr>
          <p:cNvSpPr txBox="1">
            <a:spLocks noChangeArrowheads="1"/>
          </p:cNvSpPr>
          <p:nvPr/>
        </p:nvSpPr>
        <p:spPr bwMode="auto">
          <a:xfrm>
            <a:off x="2572282" y="4663229"/>
            <a:ext cx="5891900" cy="5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t>Tais hierarquias podem ser extremamente complexas.</a:t>
            </a:r>
          </a:p>
          <a:p>
            <a:pPr>
              <a:spcBef>
                <a:spcPct val="0"/>
              </a:spcBef>
              <a:buFontTx/>
              <a:buNone/>
            </a:pPr>
            <a:endParaRPr lang="en-US" altLang="en-US" sz="1351"/>
          </a:p>
        </p:txBody>
      </p:sp>
      <p:pic>
        <p:nvPicPr>
          <p:cNvPr id="17411" name="Picture 2">
            <a:extLst>
              <a:ext uri="{FF2B5EF4-FFF2-40B4-BE49-F238E27FC236}">
                <a16:creationId xmlns:a16="http://schemas.microsoft.com/office/drawing/2014/main" id="{686FA789-1046-2A42-8FD7-FF68D6DF9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058" y="1114266"/>
            <a:ext cx="6859583" cy="324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2217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ítulo 1">
            <a:extLst>
              <a:ext uri="{FF2B5EF4-FFF2-40B4-BE49-F238E27FC236}">
                <a16:creationId xmlns:a16="http://schemas.microsoft.com/office/drawing/2014/main" id="{2FF78292-96B0-F249-A025-5F429F9BB9B0}"/>
              </a:ext>
            </a:extLst>
          </p:cNvPr>
          <p:cNvSpPr>
            <a:spLocks noGrp="1"/>
          </p:cNvSpPr>
          <p:nvPr>
            <p:ph type="ctrTitle"/>
          </p:nvPr>
        </p:nvSpPr>
        <p:spPr>
          <a:xfrm>
            <a:off x="1545012" y="195444"/>
            <a:ext cx="5297229" cy="378969"/>
          </a:xfrm>
        </p:spPr>
        <p:txBody>
          <a:bodyPr>
            <a:noAutofit/>
          </a:bodyPr>
          <a:lstStyle/>
          <a:p>
            <a:r>
              <a:rPr lang="pt-BR" altLang="en-US" sz="2400" b="1" dirty="0" err="1"/>
              <a:t>Deep</a:t>
            </a:r>
            <a:r>
              <a:rPr lang="pt-BR" altLang="en-US" sz="2400" b="1" dirty="0"/>
              <a:t> Learning – Modelos de Redes Neurais</a:t>
            </a:r>
            <a:endParaRPr lang="en-US" altLang="en-US" sz="2400" b="1" dirty="0"/>
          </a:p>
        </p:txBody>
      </p:sp>
      <p:sp>
        <p:nvSpPr>
          <p:cNvPr id="19458" name="TextBox 3">
            <a:extLst>
              <a:ext uri="{FF2B5EF4-FFF2-40B4-BE49-F238E27FC236}">
                <a16:creationId xmlns:a16="http://schemas.microsoft.com/office/drawing/2014/main" id="{299A5250-09A5-1347-BFF7-4B0BBB954840}"/>
              </a:ext>
            </a:extLst>
          </p:cNvPr>
          <p:cNvSpPr txBox="1">
            <a:spLocks noChangeArrowheads="1"/>
          </p:cNvSpPr>
          <p:nvPr/>
        </p:nvSpPr>
        <p:spPr bwMode="auto">
          <a:xfrm>
            <a:off x="2572282" y="4663229"/>
            <a:ext cx="5891900" cy="5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t>Tais hierarquias podem ser extremamente complexas.</a:t>
            </a:r>
          </a:p>
          <a:p>
            <a:pPr>
              <a:spcBef>
                <a:spcPct val="0"/>
              </a:spcBef>
              <a:buFontTx/>
              <a:buNone/>
            </a:pPr>
            <a:endParaRPr lang="en-US" altLang="en-US" sz="1351"/>
          </a:p>
        </p:txBody>
      </p:sp>
      <p:pic>
        <p:nvPicPr>
          <p:cNvPr id="19459" name="Picture 4">
            <a:extLst>
              <a:ext uri="{FF2B5EF4-FFF2-40B4-BE49-F238E27FC236}">
                <a16:creationId xmlns:a16="http://schemas.microsoft.com/office/drawing/2014/main" id="{9A44198D-6D74-3F4B-86D6-9BCDE6E2A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118" y="990326"/>
            <a:ext cx="6492531" cy="325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645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TextBox 59"/>
          <p:cNvSpPr txBox="1"/>
          <p:nvPr/>
        </p:nvSpPr>
        <p:spPr>
          <a:xfrm>
            <a:off x="605822" y="555773"/>
            <a:ext cx="4155882" cy="369332"/>
          </a:xfrm>
          <a:prstGeom prst="rect">
            <a:avLst/>
          </a:prstGeom>
          <a:noFill/>
        </p:spPr>
        <p:txBody>
          <a:bodyPr wrap="square" rtlCol="0">
            <a:spAutoFit/>
          </a:bodyPr>
          <a:lstStyle/>
          <a:p>
            <a:r>
              <a:rPr lang="pt-BR" dirty="0">
                <a:solidFill>
                  <a:srgbClr val="626E73"/>
                </a:solidFill>
                <a:latin typeface="Gotham HTF Bold"/>
                <a:cs typeface="Gotham HTF Bold"/>
              </a:rPr>
              <a:t>TÓPICOS</a:t>
            </a:r>
            <a:endParaRPr lang="pt-BR" dirty="0">
              <a:solidFill>
                <a:srgbClr val="626E73"/>
              </a:solidFill>
              <a:latin typeface="Gotham HTF Light"/>
              <a:cs typeface="Gotham HTF Light"/>
            </a:endParaRPr>
          </a:p>
        </p:txBody>
      </p:sp>
      <p:cxnSp>
        <p:nvCxnSpPr>
          <p:cNvPr id="61" name="Straight Connector 60"/>
          <p:cNvCxnSpPr/>
          <p:nvPr/>
        </p:nvCxnSpPr>
        <p:spPr>
          <a:xfrm>
            <a:off x="725161" y="1069608"/>
            <a:ext cx="34336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2271587" y="1678322"/>
            <a:ext cx="2179841" cy="949684"/>
          </a:xfrm>
          <a:prstGeom prst="rect">
            <a:avLst/>
          </a:prstGeom>
          <a:noFill/>
        </p:spPr>
        <p:txBody>
          <a:bodyPr wrap="square" rtlCol="0">
            <a:spAutoFit/>
          </a:bodyPr>
          <a:lstStyle/>
          <a:p>
            <a:pPr>
              <a:lnSpc>
                <a:spcPct val="130000"/>
              </a:lnSpc>
            </a:pPr>
            <a:r>
              <a:rPr lang="pt-BR" sz="1100" dirty="0">
                <a:solidFill>
                  <a:srgbClr val="ED145B"/>
                </a:solidFill>
                <a:latin typeface="Roboto Light"/>
                <a:cs typeface="Roboto Light"/>
              </a:rPr>
              <a:t>Introdução</a:t>
            </a:r>
          </a:p>
          <a:p>
            <a:pPr>
              <a:lnSpc>
                <a:spcPct val="130000"/>
              </a:lnSpc>
            </a:pPr>
            <a:r>
              <a:rPr lang="pt-BR" sz="1100" dirty="0">
                <a:solidFill>
                  <a:srgbClr val="626E73"/>
                </a:solidFill>
                <a:latin typeface="Roboto Light"/>
                <a:cs typeface="Roboto Light"/>
              </a:rPr>
              <a:t>Modelos Generativos, o que são? Casos de uso, técnicas mais usuais e próximos passos</a:t>
            </a:r>
          </a:p>
        </p:txBody>
      </p:sp>
      <p:cxnSp>
        <p:nvCxnSpPr>
          <p:cNvPr id="63" name="Straight Connector 62"/>
          <p:cNvCxnSpPr>
            <a:cxnSpLocks/>
          </p:cNvCxnSpPr>
          <p:nvPr/>
        </p:nvCxnSpPr>
        <p:spPr>
          <a:xfrm>
            <a:off x="130629" y="2926360"/>
            <a:ext cx="4106254" cy="0"/>
          </a:xfrm>
          <a:prstGeom prst="line">
            <a:avLst/>
          </a:prstGeom>
          <a:ln w="12700">
            <a:solidFill>
              <a:srgbClr val="4B555A"/>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cxnSpLocks/>
          </p:cNvCxnSpPr>
          <p:nvPr/>
        </p:nvCxnSpPr>
        <p:spPr>
          <a:xfrm>
            <a:off x="4761712" y="2926360"/>
            <a:ext cx="4255859" cy="0"/>
          </a:xfrm>
          <a:prstGeom prst="line">
            <a:avLst/>
          </a:prstGeom>
          <a:ln w="12700">
            <a:solidFill>
              <a:srgbClr val="4B555A"/>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2271587" y="3336991"/>
            <a:ext cx="2179841" cy="289503"/>
          </a:xfrm>
          <a:prstGeom prst="rect">
            <a:avLst/>
          </a:prstGeom>
          <a:noFill/>
        </p:spPr>
        <p:txBody>
          <a:bodyPr wrap="square" rtlCol="0">
            <a:spAutoFit/>
          </a:bodyPr>
          <a:lstStyle/>
          <a:p>
            <a:pPr>
              <a:lnSpc>
                <a:spcPct val="130000"/>
              </a:lnSpc>
            </a:pPr>
            <a:r>
              <a:rPr lang="pt-BR" sz="1100" dirty="0" err="1">
                <a:solidFill>
                  <a:srgbClr val="ED145B"/>
                </a:solidFill>
                <a:latin typeface="Roboto Light"/>
                <a:cs typeface="Roboto Light"/>
              </a:rPr>
              <a:t>Variational</a:t>
            </a:r>
            <a:r>
              <a:rPr lang="pt-BR" sz="1100" dirty="0">
                <a:solidFill>
                  <a:srgbClr val="ED145B"/>
                </a:solidFill>
                <a:latin typeface="Roboto Light"/>
                <a:cs typeface="Roboto Light"/>
              </a:rPr>
              <a:t> </a:t>
            </a:r>
            <a:r>
              <a:rPr lang="pt-BR" sz="1100" dirty="0" err="1">
                <a:solidFill>
                  <a:srgbClr val="ED145B"/>
                </a:solidFill>
                <a:latin typeface="Roboto Light"/>
                <a:cs typeface="Roboto Light"/>
              </a:rPr>
              <a:t>Autoencoders</a:t>
            </a:r>
            <a:endParaRPr lang="pt-BR" sz="1100" dirty="0">
              <a:solidFill>
                <a:srgbClr val="ED145B"/>
              </a:solidFill>
              <a:latin typeface="Roboto Light"/>
              <a:cs typeface="Roboto Light"/>
            </a:endParaRPr>
          </a:p>
        </p:txBody>
      </p:sp>
      <p:sp>
        <p:nvSpPr>
          <p:cNvPr id="72" name="TextBox 71"/>
          <p:cNvSpPr txBox="1"/>
          <p:nvPr/>
        </p:nvSpPr>
        <p:spPr>
          <a:xfrm>
            <a:off x="6837730" y="1678322"/>
            <a:ext cx="2179841" cy="509563"/>
          </a:xfrm>
          <a:prstGeom prst="rect">
            <a:avLst/>
          </a:prstGeom>
          <a:noFill/>
        </p:spPr>
        <p:txBody>
          <a:bodyPr wrap="square" rtlCol="0">
            <a:spAutoFit/>
          </a:bodyPr>
          <a:lstStyle/>
          <a:p>
            <a:pPr>
              <a:lnSpc>
                <a:spcPct val="130000"/>
              </a:lnSpc>
            </a:pPr>
            <a:r>
              <a:rPr lang="pt-BR" sz="1100" dirty="0" err="1">
                <a:solidFill>
                  <a:srgbClr val="ED145B"/>
                </a:solidFill>
                <a:latin typeface="Roboto Light"/>
                <a:cs typeface="Roboto Light"/>
              </a:rPr>
              <a:t>GANs</a:t>
            </a:r>
            <a:r>
              <a:rPr lang="pt-BR" sz="1100" dirty="0">
                <a:solidFill>
                  <a:srgbClr val="ED145B"/>
                </a:solidFill>
                <a:latin typeface="Roboto Light"/>
                <a:cs typeface="Roboto Light"/>
              </a:rPr>
              <a:t> – </a:t>
            </a:r>
            <a:r>
              <a:rPr lang="pt-BR" sz="1100" dirty="0" err="1">
                <a:solidFill>
                  <a:srgbClr val="ED145B"/>
                </a:solidFill>
                <a:latin typeface="Roboto Light"/>
                <a:cs typeface="Roboto Light"/>
              </a:rPr>
              <a:t>Deep</a:t>
            </a:r>
            <a:r>
              <a:rPr lang="pt-BR" sz="1100" dirty="0">
                <a:solidFill>
                  <a:srgbClr val="ED145B"/>
                </a:solidFill>
                <a:latin typeface="Roboto Light"/>
                <a:cs typeface="Roboto Light"/>
              </a:rPr>
              <a:t> </a:t>
            </a:r>
            <a:r>
              <a:rPr lang="pt-BR" sz="1100" dirty="0" err="1">
                <a:solidFill>
                  <a:srgbClr val="ED145B"/>
                </a:solidFill>
                <a:latin typeface="Roboto Light"/>
                <a:cs typeface="Roboto Light"/>
              </a:rPr>
              <a:t>dive</a:t>
            </a:r>
            <a:endParaRPr lang="pt-BR" sz="1100" dirty="0">
              <a:solidFill>
                <a:srgbClr val="ED145B"/>
              </a:solidFill>
              <a:latin typeface="Roboto Light"/>
              <a:cs typeface="Roboto Light"/>
            </a:endParaRPr>
          </a:p>
          <a:p>
            <a:pPr>
              <a:lnSpc>
                <a:spcPct val="130000"/>
              </a:lnSpc>
            </a:pPr>
            <a:r>
              <a:rPr lang="pt-BR" sz="1100" dirty="0">
                <a:solidFill>
                  <a:srgbClr val="626E73"/>
                </a:solidFill>
                <a:latin typeface="Roboto Light"/>
                <a:cs typeface="Roboto Light"/>
              </a:rPr>
              <a:t>Estrutura e modelagem</a:t>
            </a:r>
          </a:p>
        </p:txBody>
      </p:sp>
      <p:sp>
        <p:nvSpPr>
          <p:cNvPr id="76" name="TextBox 75"/>
          <p:cNvSpPr txBox="1"/>
          <p:nvPr/>
        </p:nvSpPr>
        <p:spPr>
          <a:xfrm>
            <a:off x="6837729" y="3311382"/>
            <a:ext cx="2179841" cy="733599"/>
          </a:xfrm>
          <a:prstGeom prst="rect">
            <a:avLst/>
          </a:prstGeom>
          <a:noFill/>
        </p:spPr>
        <p:txBody>
          <a:bodyPr wrap="square" rtlCol="0">
            <a:spAutoFit/>
          </a:bodyPr>
          <a:lstStyle/>
          <a:p>
            <a:pPr>
              <a:lnSpc>
                <a:spcPct val="130000"/>
              </a:lnSpc>
            </a:pPr>
            <a:r>
              <a:rPr lang="pt-BR" sz="1100" dirty="0" err="1">
                <a:solidFill>
                  <a:srgbClr val="ED145B"/>
                </a:solidFill>
                <a:latin typeface="Roboto Light"/>
                <a:cs typeface="Roboto Light"/>
              </a:rPr>
              <a:t>PixelRNN</a:t>
            </a:r>
            <a:r>
              <a:rPr lang="pt-BR" sz="1100" dirty="0">
                <a:solidFill>
                  <a:srgbClr val="ED145B"/>
                </a:solidFill>
                <a:latin typeface="Roboto Light"/>
                <a:cs typeface="Roboto Light"/>
              </a:rPr>
              <a:t>/CNN</a:t>
            </a:r>
          </a:p>
          <a:p>
            <a:pPr>
              <a:lnSpc>
                <a:spcPct val="130000"/>
              </a:lnSpc>
            </a:pPr>
            <a:r>
              <a:rPr lang="pt-PT" sz="1100" dirty="0">
                <a:solidFill>
                  <a:srgbClr val="626E73"/>
                </a:solidFill>
              </a:rPr>
              <a:t>Redes Neurais </a:t>
            </a:r>
            <a:r>
              <a:rPr lang="pt-PT" sz="1100" dirty="0" err="1">
                <a:solidFill>
                  <a:srgbClr val="626E73"/>
                </a:solidFill>
              </a:rPr>
              <a:t>Convolucionais</a:t>
            </a:r>
            <a:r>
              <a:rPr lang="pt-PT" sz="1100" dirty="0">
                <a:solidFill>
                  <a:srgbClr val="626E73"/>
                </a:solidFill>
              </a:rPr>
              <a:t> Baseadas em Região</a:t>
            </a:r>
            <a:endParaRPr lang="pt-BR" sz="1100" dirty="0">
              <a:solidFill>
                <a:srgbClr val="626E73"/>
              </a:solidFill>
              <a:latin typeface="Roboto Light"/>
              <a:cs typeface="Roboto Light"/>
            </a:endParaRPr>
          </a:p>
        </p:txBody>
      </p:sp>
      <p:pic>
        <p:nvPicPr>
          <p:cNvPr id="3" name="Picture 2">
            <a:extLst>
              <a:ext uri="{FF2B5EF4-FFF2-40B4-BE49-F238E27FC236}">
                <a16:creationId xmlns:a16="http://schemas.microsoft.com/office/drawing/2014/main" id="{173C48CB-86B9-DA4C-8B24-E8A69E349D4E}"/>
              </a:ext>
            </a:extLst>
          </p:cNvPr>
          <p:cNvPicPr>
            <a:picLocks noChangeAspect="1"/>
          </p:cNvPicPr>
          <p:nvPr/>
        </p:nvPicPr>
        <p:blipFill>
          <a:blip r:embed="rId3"/>
          <a:stretch>
            <a:fillRect/>
          </a:stretch>
        </p:blipFill>
        <p:spPr>
          <a:xfrm>
            <a:off x="201248" y="1592286"/>
            <a:ext cx="1950338" cy="868638"/>
          </a:xfrm>
          <a:prstGeom prst="rect">
            <a:avLst/>
          </a:prstGeom>
        </p:spPr>
      </p:pic>
      <p:pic>
        <p:nvPicPr>
          <p:cNvPr id="5" name="Picture 4">
            <a:extLst>
              <a:ext uri="{FF2B5EF4-FFF2-40B4-BE49-F238E27FC236}">
                <a16:creationId xmlns:a16="http://schemas.microsoft.com/office/drawing/2014/main" id="{01EBF022-6D0D-B84F-8FFF-E3B2D08224DC}"/>
              </a:ext>
            </a:extLst>
          </p:cNvPr>
          <p:cNvPicPr>
            <a:picLocks noChangeAspect="1"/>
          </p:cNvPicPr>
          <p:nvPr/>
        </p:nvPicPr>
        <p:blipFill>
          <a:blip r:embed="rId4"/>
          <a:stretch>
            <a:fillRect/>
          </a:stretch>
        </p:blipFill>
        <p:spPr>
          <a:xfrm>
            <a:off x="4571429" y="1603659"/>
            <a:ext cx="2146300" cy="939800"/>
          </a:xfrm>
          <a:prstGeom prst="rect">
            <a:avLst/>
          </a:prstGeom>
        </p:spPr>
      </p:pic>
      <p:pic>
        <p:nvPicPr>
          <p:cNvPr id="9" name="Picture 8">
            <a:extLst>
              <a:ext uri="{FF2B5EF4-FFF2-40B4-BE49-F238E27FC236}">
                <a16:creationId xmlns:a16="http://schemas.microsoft.com/office/drawing/2014/main" id="{89781355-424A-9B4E-9DE1-CFBB308F2479}"/>
              </a:ext>
            </a:extLst>
          </p:cNvPr>
          <p:cNvPicPr>
            <a:picLocks noChangeAspect="1"/>
          </p:cNvPicPr>
          <p:nvPr/>
        </p:nvPicPr>
        <p:blipFill>
          <a:blip r:embed="rId5"/>
          <a:stretch>
            <a:fillRect/>
          </a:stretch>
        </p:blipFill>
        <p:spPr>
          <a:xfrm>
            <a:off x="273360" y="3253410"/>
            <a:ext cx="1663684" cy="831842"/>
          </a:xfrm>
          <a:prstGeom prst="rect">
            <a:avLst/>
          </a:prstGeom>
        </p:spPr>
      </p:pic>
      <p:pic>
        <p:nvPicPr>
          <p:cNvPr id="11" name="Picture 10">
            <a:extLst>
              <a:ext uri="{FF2B5EF4-FFF2-40B4-BE49-F238E27FC236}">
                <a16:creationId xmlns:a16="http://schemas.microsoft.com/office/drawing/2014/main" id="{F2990717-39C8-0F4E-9CE1-087A77CF73F5}"/>
              </a:ext>
            </a:extLst>
          </p:cNvPr>
          <p:cNvPicPr>
            <a:picLocks noChangeAspect="1"/>
          </p:cNvPicPr>
          <p:nvPr/>
        </p:nvPicPr>
        <p:blipFill>
          <a:blip r:embed="rId6"/>
          <a:stretch>
            <a:fillRect/>
          </a:stretch>
        </p:blipFill>
        <p:spPr>
          <a:xfrm>
            <a:off x="4500556" y="3148678"/>
            <a:ext cx="2288045" cy="1120675"/>
          </a:xfrm>
          <a:prstGeom prst="rect">
            <a:avLst/>
          </a:prstGeom>
        </p:spPr>
      </p:pic>
      <p:sp>
        <p:nvSpPr>
          <p:cNvPr id="35" name="TextBox 34">
            <a:extLst>
              <a:ext uri="{FF2B5EF4-FFF2-40B4-BE49-F238E27FC236}">
                <a16:creationId xmlns:a16="http://schemas.microsoft.com/office/drawing/2014/main" id="{BDC9F5E0-101F-374F-AF7C-D621D0A60C59}"/>
              </a:ext>
            </a:extLst>
          </p:cNvPr>
          <p:cNvSpPr txBox="1"/>
          <p:nvPr/>
        </p:nvSpPr>
        <p:spPr>
          <a:xfrm>
            <a:off x="3718166" y="378573"/>
            <a:ext cx="2338078" cy="729623"/>
          </a:xfrm>
          <a:prstGeom prst="rect">
            <a:avLst/>
          </a:prstGeom>
          <a:noFill/>
        </p:spPr>
        <p:txBody>
          <a:bodyPr wrap="square" rtlCol="0">
            <a:spAutoFit/>
          </a:bodyPr>
          <a:lstStyle/>
          <a:p>
            <a:pPr>
              <a:lnSpc>
                <a:spcPct val="130000"/>
              </a:lnSpc>
            </a:pPr>
            <a:r>
              <a:rPr lang="pt-BR" sz="1100" dirty="0">
                <a:solidFill>
                  <a:srgbClr val="626E73"/>
                </a:solidFill>
                <a:latin typeface="Roboto Light"/>
                <a:cs typeface="Roboto Light"/>
              </a:rPr>
              <a:t>Estrutura; </a:t>
            </a:r>
          </a:p>
          <a:p>
            <a:pPr>
              <a:lnSpc>
                <a:spcPct val="130000"/>
              </a:lnSpc>
            </a:pPr>
            <a:r>
              <a:rPr lang="pt-BR" sz="1100" dirty="0">
                <a:solidFill>
                  <a:srgbClr val="626E73"/>
                </a:solidFill>
                <a:latin typeface="Roboto Light"/>
                <a:cs typeface="Roboto Light"/>
              </a:rPr>
              <a:t>Modelagem matemática;</a:t>
            </a:r>
          </a:p>
          <a:p>
            <a:pPr>
              <a:lnSpc>
                <a:spcPct val="130000"/>
              </a:lnSpc>
            </a:pPr>
            <a:r>
              <a:rPr lang="pt-BR" sz="1100" dirty="0">
                <a:solidFill>
                  <a:srgbClr val="626E73"/>
                </a:solidFill>
                <a:latin typeface="Roboto Light"/>
                <a:cs typeface="Roboto Light"/>
              </a:rPr>
              <a:t>Arquitetura e exemplos práticos.</a:t>
            </a:r>
          </a:p>
        </p:txBody>
      </p:sp>
    </p:spTree>
    <p:extLst>
      <p:ext uri="{BB962C8B-B14F-4D97-AF65-F5344CB8AC3E}">
        <p14:creationId xmlns:p14="http://schemas.microsoft.com/office/powerpoint/2010/main" val="310251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ítulo 1">
            <a:extLst>
              <a:ext uri="{FF2B5EF4-FFF2-40B4-BE49-F238E27FC236}">
                <a16:creationId xmlns:a16="http://schemas.microsoft.com/office/drawing/2014/main" id="{35DC6688-BEB4-CD43-8976-E868D464347C}"/>
              </a:ext>
            </a:extLst>
          </p:cNvPr>
          <p:cNvSpPr>
            <a:spLocks noGrp="1"/>
          </p:cNvSpPr>
          <p:nvPr>
            <p:ph type="ctrTitle"/>
          </p:nvPr>
        </p:nvSpPr>
        <p:spPr>
          <a:xfrm>
            <a:off x="1545012" y="195444"/>
            <a:ext cx="5297229" cy="378969"/>
          </a:xfrm>
        </p:spPr>
        <p:txBody>
          <a:bodyPr>
            <a:noAutofit/>
          </a:bodyPr>
          <a:lstStyle/>
          <a:p>
            <a:r>
              <a:rPr lang="pt-BR" altLang="en-US" sz="2400" b="1" dirty="0" err="1"/>
              <a:t>Deep</a:t>
            </a:r>
            <a:r>
              <a:rPr lang="pt-BR" altLang="en-US" sz="2400" b="1" dirty="0"/>
              <a:t> Learning – Modelos de Redes Neurais</a:t>
            </a:r>
            <a:endParaRPr lang="en-US" altLang="en-US" sz="2400" b="1" dirty="0"/>
          </a:p>
        </p:txBody>
      </p:sp>
      <p:pic>
        <p:nvPicPr>
          <p:cNvPr id="21506" name="Picture 2">
            <a:extLst>
              <a:ext uri="{FF2B5EF4-FFF2-40B4-BE49-F238E27FC236}">
                <a16:creationId xmlns:a16="http://schemas.microsoft.com/office/drawing/2014/main" id="{364C00E9-93B8-F648-B8F0-C21884721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826" y="952191"/>
            <a:ext cx="2242831" cy="389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A7692C5-6906-1240-9466-86737A9CA70E}"/>
              </a:ext>
            </a:extLst>
          </p:cNvPr>
          <p:cNvSpPr txBox="1"/>
          <p:nvPr/>
        </p:nvSpPr>
        <p:spPr>
          <a:xfrm>
            <a:off x="1345994" y="1340694"/>
            <a:ext cx="4198455" cy="3142848"/>
          </a:xfrm>
          <a:prstGeom prst="rect">
            <a:avLst/>
          </a:prstGeom>
          <a:noFill/>
        </p:spPr>
        <p:txBody>
          <a:bodyPr>
            <a:spAutoFit/>
          </a:bodyPr>
          <a:lstStyle/>
          <a:p>
            <a:pPr>
              <a:defRPr/>
            </a:pPr>
            <a:r>
              <a:rPr lang="en-US" sz="1802" dirty="0"/>
              <a:t>Um modulo/</a:t>
            </a:r>
            <a:r>
              <a:rPr lang="en-US" sz="1802" dirty="0" err="1"/>
              <a:t>modelo</a:t>
            </a:r>
            <a:r>
              <a:rPr lang="en-US" sz="1802" dirty="0"/>
              <a:t> </a:t>
            </a:r>
            <a:r>
              <a:rPr lang="en-US" sz="1802" dirty="0" err="1"/>
              <a:t>é</a:t>
            </a:r>
            <a:r>
              <a:rPr lang="en-US" sz="1802" dirty="0"/>
              <a:t> um </a:t>
            </a:r>
            <a:r>
              <a:rPr lang="en-US" sz="1802" dirty="0" err="1"/>
              <a:t>bloco</a:t>
            </a:r>
            <a:r>
              <a:rPr lang="en-US" sz="1802" dirty="0"/>
              <a:t> de </a:t>
            </a:r>
            <a:r>
              <a:rPr lang="en-US" sz="1802" dirty="0" err="1"/>
              <a:t>construção</a:t>
            </a:r>
            <a:r>
              <a:rPr lang="en-US" sz="1802" dirty="0"/>
              <a:t> para a </a:t>
            </a:r>
            <a:r>
              <a:rPr lang="en-US" sz="1802" dirty="0" err="1"/>
              <a:t>nossa</a:t>
            </a:r>
            <a:r>
              <a:rPr lang="en-US" sz="1802" dirty="0"/>
              <a:t> </a:t>
            </a:r>
            <a:r>
              <a:rPr lang="en-US" sz="1802" dirty="0" err="1"/>
              <a:t>rede</a:t>
            </a:r>
            <a:r>
              <a:rPr lang="en-US" sz="1802" dirty="0"/>
              <a:t>.</a:t>
            </a:r>
          </a:p>
          <a:p>
            <a:pPr>
              <a:defRPr/>
            </a:pPr>
            <a:endParaRPr lang="en-US" sz="1802" dirty="0"/>
          </a:p>
          <a:p>
            <a:pPr>
              <a:defRPr/>
            </a:pPr>
            <a:r>
              <a:rPr lang="en-US" sz="1802" dirty="0" err="1"/>
              <a:t>Cada</a:t>
            </a:r>
            <a:r>
              <a:rPr lang="en-US" sz="1802" dirty="0"/>
              <a:t> </a:t>
            </a:r>
            <a:r>
              <a:rPr lang="en-US" sz="1802" dirty="0" err="1"/>
              <a:t>módulo</a:t>
            </a:r>
            <a:r>
              <a:rPr lang="en-US" sz="1802" dirty="0"/>
              <a:t> </a:t>
            </a:r>
            <a:r>
              <a:rPr lang="en-US" sz="1802" dirty="0" err="1"/>
              <a:t>é</a:t>
            </a:r>
            <a:r>
              <a:rPr lang="en-US" sz="1802" dirty="0"/>
              <a:t> um </a:t>
            </a:r>
            <a:r>
              <a:rPr lang="en-US" sz="1802" dirty="0" err="1"/>
              <a:t>objeto</a:t>
            </a:r>
            <a:r>
              <a:rPr lang="en-US" sz="1802" dirty="0"/>
              <a:t> / </a:t>
            </a:r>
            <a:r>
              <a:rPr lang="en-US" sz="1802" dirty="0" err="1"/>
              <a:t>função</a:t>
            </a:r>
            <a:r>
              <a:rPr lang="en-US" sz="1802" dirty="0"/>
              <a:t> 𝑎 = </a:t>
            </a:r>
            <a:r>
              <a:rPr lang="en-US" sz="1802" dirty="0" err="1"/>
              <a:t>ℎ</a:t>
            </a:r>
            <a:r>
              <a:rPr lang="en-US" sz="1802" dirty="0"/>
              <a:t> (𝑥; 𝑤) que:</a:t>
            </a:r>
          </a:p>
          <a:p>
            <a:pPr>
              <a:defRPr/>
            </a:pPr>
            <a:endParaRPr lang="en-US" sz="1802" dirty="0"/>
          </a:p>
          <a:p>
            <a:pPr marL="214513" indent="-214513">
              <a:buFontTx/>
              <a:buChar char="-"/>
              <a:defRPr/>
            </a:pPr>
            <a:r>
              <a:rPr lang="en-US" sz="1802" dirty="0" err="1"/>
              <a:t>Contém</a:t>
            </a:r>
            <a:r>
              <a:rPr lang="en-US" sz="1802" dirty="0"/>
              <a:t> </a:t>
            </a:r>
            <a:r>
              <a:rPr lang="en-US" sz="1802" dirty="0" err="1"/>
              <a:t>parâmetros</a:t>
            </a:r>
            <a:r>
              <a:rPr lang="en-US" sz="1802" dirty="0"/>
              <a:t> </a:t>
            </a:r>
            <a:r>
              <a:rPr lang="en-US" sz="1802" dirty="0" err="1"/>
              <a:t>treináveis</a:t>
            </a:r>
            <a:r>
              <a:rPr lang="en-US" sz="1802" dirty="0"/>
              <a:t> w</a:t>
            </a:r>
          </a:p>
          <a:p>
            <a:pPr marL="214513" indent="-214513">
              <a:buFontTx/>
              <a:buChar char="-"/>
              <a:defRPr/>
            </a:pPr>
            <a:r>
              <a:rPr lang="en-US" sz="1802" dirty="0" err="1"/>
              <a:t>Recebe</a:t>
            </a:r>
            <a:r>
              <a:rPr lang="en-US" sz="1802" dirty="0"/>
              <a:t> </a:t>
            </a:r>
            <a:r>
              <a:rPr lang="en-US" sz="1802" dirty="0" err="1"/>
              <a:t>como</a:t>
            </a:r>
            <a:r>
              <a:rPr lang="en-US" sz="1802" dirty="0"/>
              <a:t> </a:t>
            </a:r>
            <a:r>
              <a:rPr lang="en-US" sz="1802" dirty="0" err="1"/>
              <a:t>argumento</a:t>
            </a:r>
            <a:r>
              <a:rPr lang="en-US" sz="1802" dirty="0"/>
              <a:t> </a:t>
            </a:r>
            <a:r>
              <a:rPr lang="en-US" sz="1802" dirty="0" err="1"/>
              <a:t>uma</a:t>
            </a:r>
            <a:r>
              <a:rPr lang="en-US" sz="1802" dirty="0"/>
              <a:t> entrada 𝑥;</a:t>
            </a:r>
          </a:p>
          <a:p>
            <a:pPr marL="214513" indent="-214513">
              <a:buFontTx/>
              <a:buChar char="-"/>
              <a:defRPr/>
            </a:pPr>
            <a:r>
              <a:rPr lang="en-US" sz="1802" dirty="0"/>
              <a:t>E </a:t>
            </a:r>
            <a:r>
              <a:rPr lang="en-US" sz="1802" dirty="0" err="1"/>
              <a:t>retorna</a:t>
            </a:r>
            <a:r>
              <a:rPr lang="en-US" sz="1802" dirty="0"/>
              <a:t> </a:t>
            </a:r>
            <a:r>
              <a:rPr lang="en-US" sz="1802" dirty="0" err="1"/>
              <a:t>uma</a:t>
            </a:r>
            <a:r>
              <a:rPr lang="en-US" sz="1802" dirty="0"/>
              <a:t> </a:t>
            </a:r>
            <a:r>
              <a:rPr lang="en-US" sz="1802" dirty="0" err="1"/>
              <a:t>saída</a:t>
            </a:r>
            <a:r>
              <a:rPr lang="en-US" sz="1802" dirty="0"/>
              <a:t> 𝑎 </a:t>
            </a:r>
            <a:r>
              <a:rPr lang="en-US" sz="1802" dirty="0" err="1"/>
              <a:t>baseada</a:t>
            </a:r>
            <a:r>
              <a:rPr lang="en-US" sz="1802" dirty="0"/>
              <a:t> </a:t>
            </a:r>
            <a:r>
              <a:rPr lang="en-US" sz="1802" dirty="0" err="1"/>
              <a:t>na</a:t>
            </a:r>
            <a:r>
              <a:rPr lang="en-US" sz="1802" dirty="0"/>
              <a:t> </a:t>
            </a:r>
            <a:r>
              <a:rPr lang="en-US" sz="1802" dirty="0" err="1"/>
              <a:t>função</a:t>
            </a:r>
            <a:r>
              <a:rPr lang="en-US" sz="1802" dirty="0"/>
              <a:t> de </a:t>
            </a:r>
            <a:r>
              <a:rPr lang="en-US" sz="1802" dirty="0" err="1"/>
              <a:t>ativação</a:t>
            </a:r>
            <a:r>
              <a:rPr lang="en-US" sz="1802" dirty="0"/>
              <a:t> </a:t>
            </a:r>
            <a:r>
              <a:rPr lang="en-US" sz="1802" dirty="0" err="1"/>
              <a:t>ℎ</a:t>
            </a:r>
            <a:r>
              <a:rPr lang="en-US" sz="1802" dirty="0"/>
              <a:t> (…)</a:t>
            </a:r>
          </a:p>
        </p:txBody>
      </p:sp>
    </p:spTree>
    <p:extLst>
      <p:ext uri="{BB962C8B-B14F-4D97-AF65-F5344CB8AC3E}">
        <p14:creationId xmlns:p14="http://schemas.microsoft.com/office/powerpoint/2010/main" val="185855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ítulo 1">
            <a:extLst>
              <a:ext uri="{FF2B5EF4-FFF2-40B4-BE49-F238E27FC236}">
                <a16:creationId xmlns:a16="http://schemas.microsoft.com/office/drawing/2014/main" id="{6D0324B0-1159-0B40-8847-F9BE2CCF509C}"/>
              </a:ext>
            </a:extLst>
          </p:cNvPr>
          <p:cNvSpPr>
            <a:spLocks noGrp="1"/>
          </p:cNvSpPr>
          <p:nvPr>
            <p:ph type="ctrTitle"/>
          </p:nvPr>
        </p:nvSpPr>
        <p:spPr>
          <a:xfrm>
            <a:off x="1545012" y="195444"/>
            <a:ext cx="5297229" cy="378969"/>
          </a:xfrm>
        </p:spPr>
        <p:txBody>
          <a:bodyPr>
            <a:noAutofit/>
          </a:bodyPr>
          <a:lstStyle/>
          <a:p>
            <a:r>
              <a:rPr lang="pt-BR" altLang="en-US" sz="2400" b="1" dirty="0" err="1"/>
              <a:t>Deep</a:t>
            </a:r>
            <a:r>
              <a:rPr lang="pt-BR" altLang="en-US" sz="2400" b="1" dirty="0"/>
              <a:t> Learning – Modelos de Redes Neurais</a:t>
            </a:r>
            <a:endParaRPr lang="en-US" altLang="en-US" sz="2400" b="1" dirty="0"/>
          </a:p>
        </p:txBody>
      </p:sp>
      <p:sp>
        <p:nvSpPr>
          <p:cNvPr id="2" name="Rectangle 1">
            <a:extLst>
              <a:ext uri="{FF2B5EF4-FFF2-40B4-BE49-F238E27FC236}">
                <a16:creationId xmlns:a16="http://schemas.microsoft.com/office/drawing/2014/main" id="{327E5EE0-BA47-C340-B3F9-441C37EBD4DD}"/>
              </a:ext>
            </a:extLst>
          </p:cNvPr>
          <p:cNvSpPr/>
          <p:nvPr/>
        </p:nvSpPr>
        <p:spPr>
          <a:xfrm>
            <a:off x="1531904" y="952190"/>
            <a:ext cx="6270870" cy="3974806"/>
          </a:xfrm>
          <a:prstGeom prst="rect">
            <a:avLst/>
          </a:prstGeom>
        </p:spPr>
        <p:txBody>
          <a:bodyPr>
            <a:spAutoFit/>
          </a:bodyPr>
          <a:lstStyle/>
          <a:p>
            <a:pPr>
              <a:defRPr/>
            </a:pPr>
            <a:r>
              <a:rPr lang="en-US" sz="1802" dirty="0" err="1"/>
              <a:t>Qualquer</a:t>
            </a:r>
            <a:r>
              <a:rPr lang="en-US" sz="1802" dirty="0"/>
              <a:t> </a:t>
            </a:r>
            <a:r>
              <a:rPr lang="en-US" sz="1802" dirty="0" err="1"/>
              <a:t>coisa</a:t>
            </a:r>
            <a:r>
              <a:rPr lang="en-US" sz="1802" dirty="0"/>
              <a:t> serve?</a:t>
            </a:r>
          </a:p>
          <a:p>
            <a:pPr marL="257415" indent="-257415">
              <a:buFontTx/>
              <a:buChar char="-"/>
              <a:defRPr/>
            </a:pPr>
            <a:endParaRPr lang="en-US" sz="1802" dirty="0"/>
          </a:p>
          <a:p>
            <a:pPr marL="257415" indent="-257415">
              <a:buFontTx/>
              <a:buChar char="-"/>
              <a:defRPr/>
            </a:pPr>
            <a:r>
              <a:rPr lang="en-US" sz="1802" dirty="0"/>
              <a:t>Uma </a:t>
            </a:r>
            <a:r>
              <a:rPr lang="en-US" sz="1802" dirty="0" err="1"/>
              <a:t>rede</a:t>
            </a:r>
            <a:r>
              <a:rPr lang="en-US" sz="1802" dirty="0"/>
              <a:t> neural </a:t>
            </a:r>
            <a:r>
              <a:rPr lang="en-US" sz="1802" dirty="0" err="1"/>
              <a:t>é</a:t>
            </a:r>
            <a:r>
              <a:rPr lang="en-US" sz="1802" dirty="0"/>
              <a:t> </a:t>
            </a:r>
            <a:r>
              <a:rPr lang="en-US" sz="1802" dirty="0" err="1"/>
              <a:t>uma</a:t>
            </a:r>
            <a:r>
              <a:rPr lang="en-US" sz="1802" dirty="0"/>
              <a:t> </a:t>
            </a:r>
            <a:r>
              <a:rPr lang="en-US" sz="1802" dirty="0" err="1"/>
              <a:t>composição</a:t>
            </a:r>
            <a:r>
              <a:rPr lang="en-US" sz="1802" dirty="0"/>
              <a:t> de </a:t>
            </a:r>
            <a:r>
              <a:rPr lang="en-US" sz="1802" dirty="0" err="1"/>
              <a:t>módulos</a:t>
            </a:r>
            <a:r>
              <a:rPr lang="en-US" sz="1802" dirty="0"/>
              <a:t> (</a:t>
            </a:r>
            <a:r>
              <a:rPr lang="en-US" sz="1802" dirty="0" err="1"/>
              <a:t>blocos</a:t>
            </a:r>
            <a:r>
              <a:rPr lang="en-US" sz="1802" dirty="0"/>
              <a:t> de </a:t>
            </a:r>
            <a:r>
              <a:rPr lang="en-US" sz="1802" dirty="0" err="1"/>
              <a:t>construção</a:t>
            </a:r>
            <a:r>
              <a:rPr lang="en-US" sz="1802" dirty="0"/>
              <a:t>);</a:t>
            </a:r>
          </a:p>
          <a:p>
            <a:pPr marL="214513" indent="-214513">
              <a:buFontTx/>
              <a:buChar char="-"/>
              <a:defRPr/>
            </a:pPr>
            <a:endParaRPr lang="en-US" sz="1802" dirty="0"/>
          </a:p>
          <a:p>
            <a:pPr marL="214513" indent="-214513">
              <a:buFontTx/>
              <a:buChar char="-"/>
              <a:defRPr/>
            </a:pPr>
            <a:r>
              <a:rPr lang="en-US" sz="1802" dirty="0" err="1"/>
              <a:t>Qualquer</a:t>
            </a:r>
            <a:r>
              <a:rPr lang="en-US" sz="1802" dirty="0"/>
              <a:t> </a:t>
            </a:r>
            <a:r>
              <a:rPr lang="en-US" sz="1802" dirty="0" err="1"/>
              <a:t>arquitetura</a:t>
            </a:r>
            <a:r>
              <a:rPr lang="en-US" sz="1802" dirty="0"/>
              <a:t> </a:t>
            </a:r>
            <a:r>
              <a:rPr lang="en-US" sz="1802" dirty="0" err="1"/>
              <a:t>funciona</a:t>
            </a:r>
            <a:r>
              <a:rPr lang="en-US" sz="1802" dirty="0"/>
              <a:t>;</a:t>
            </a:r>
          </a:p>
          <a:p>
            <a:pPr marL="214513" indent="-214513">
              <a:buFontTx/>
              <a:buChar char="-"/>
              <a:defRPr/>
            </a:pPr>
            <a:endParaRPr lang="en-US" sz="1802" dirty="0"/>
          </a:p>
          <a:p>
            <a:pPr marL="214513" indent="-214513">
              <a:buFontTx/>
              <a:buChar char="-"/>
              <a:defRPr/>
            </a:pPr>
            <a:r>
              <a:rPr lang="en-US" sz="1802" dirty="0"/>
              <a:t>Se a </a:t>
            </a:r>
            <a:r>
              <a:rPr lang="en-US" sz="1802" dirty="0" err="1"/>
              <a:t>arquitetura</a:t>
            </a:r>
            <a:r>
              <a:rPr lang="en-US" sz="1802" dirty="0"/>
              <a:t> </a:t>
            </a:r>
            <a:r>
              <a:rPr lang="en-US" sz="1802" dirty="0" err="1"/>
              <a:t>é</a:t>
            </a:r>
            <a:r>
              <a:rPr lang="en-US" sz="1802" dirty="0"/>
              <a:t> </a:t>
            </a:r>
            <a:r>
              <a:rPr lang="en-US" sz="1802" dirty="0" err="1"/>
              <a:t>uma</a:t>
            </a:r>
            <a:r>
              <a:rPr lang="en-US" sz="1802" dirty="0"/>
              <a:t> </a:t>
            </a:r>
            <a:r>
              <a:rPr lang="en-US" sz="1802" dirty="0" err="1"/>
              <a:t>cascata</a:t>
            </a:r>
            <a:r>
              <a:rPr lang="en-US" sz="1802" dirty="0"/>
              <a:t> de feedforward, </a:t>
            </a:r>
            <a:r>
              <a:rPr lang="en-US" sz="1802" dirty="0" err="1"/>
              <a:t>nenhum</a:t>
            </a:r>
            <a:r>
              <a:rPr lang="en-US" sz="1802" dirty="0"/>
              <a:t> </a:t>
            </a:r>
            <a:r>
              <a:rPr lang="en-US" sz="1802" dirty="0" err="1"/>
              <a:t>cuidado</a:t>
            </a:r>
            <a:r>
              <a:rPr lang="en-US" sz="1802" dirty="0"/>
              <a:t> especial;</a:t>
            </a:r>
          </a:p>
          <a:p>
            <a:pPr marL="214513" indent="-214513">
              <a:buFontTx/>
              <a:buChar char="-"/>
              <a:defRPr/>
            </a:pPr>
            <a:endParaRPr lang="en-US" sz="1802" dirty="0"/>
          </a:p>
          <a:p>
            <a:pPr marL="214513" indent="-214513">
              <a:buFontTx/>
              <a:buChar char="-"/>
              <a:defRPr/>
            </a:pPr>
            <a:r>
              <a:rPr lang="en-US" sz="1802" dirty="0"/>
              <a:t>Se </a:t>
            </a:r>
            <a:r>
              <a:rPr lang="en-US" sz="1802" dirty="0" err="1"/>
              <a:t>acíclico</a:t>
            </a:r>
            <a:r>
              <a:rPr lang="en-US" sz="1802" dirty="0"/>
              <a:t>, </a:t>
            </a:r>
            <a:r>
              <a:rPr lang="en-US" sz="1802" dirty="0" err="1"/>
              <a:t>há</a:t>
            </a:r>
            <a:r>
              <a:rPr lang="en-US" sz="1802" dirty="0"/>
              <a:t> </a:t>
            </a:r>
            <a:r>
              <a:rPr lang="en-US" sz="1802" dirty="0" err="1"/>
              <a:t>uma</a:t>
            </a:r>
            <a:r>
              <a:rPr lang="en-US" sz="1802" dirty="0"/>
              <a:t> </a:t>
            </a:r>
            <a:r>
              <a:rPr lang="en-US" sz="1802" dirty="0" err="1"/>
              <a:t>ordem</a:t>
            </a:r>
            <a:r>
              <a:rPr lang="en-US" sz="1802" dirty="0"/>
              <a:t> </a:t>
            </a:r>
            <a:r>
              <a:rPr lang="en-US" sz="1802" dirty="0" err="1"/>
              <a:t>correta</a:t>
            </a:r>
            <a:r>
              <a:rPr lang="en-US" sz="1802" dirty="0"/>
              <a:t> de </a:t>
            </a:r>
            <a:r>
              <a:rPr lang="en-US" sz="1802" dirty="0" err="1"/>
              <a:t>computar</a:t>
            </a:r>
            <a:r>
              <a:rPr lang="en-US" sz="1802" dirty="0"/>
              <a:t> </a:t>
            </a:r>
            <a:r>
              <a:rPr lang="en-US" sz="1802" dirty="0" err="1"/>
              <a:t>os</a:t>
            </a:r>
            <a:r>
              <a:rPr lang="en-US" sz="1802" dirty="0"/>
              <a:t> </a:t>
            </a:r>
            <a:r>
              <a:rPr lang="en-US" sz="1802" dirty="0" err="1"/>
              <a:t>cálculos</a:t>
            </a:r>
            <a:r>
              <a:rPr lang="en-US" sz="1802" dirty="0"/>
              <a:t> </a:t>
            </a:r>
            <a:r>
              <a:rPr lang="en-US" sz="1802" dirty="0" err="1"/>
              <a:t>avançados</a:t>
            </a:r>
            <a:r>
              <a:rPr lang="en-US" sz="1802" dirty="0"/>
              <a:t>;</a:t>
            </a:r>
          </a:p>
          <a:p>
            <a:pPr marL="214513" indent="-214513">
              <a:buFontTx/>
              <a:buChar char="-"/>
              <a:defRPr/>
            </a:pPr>
            <a:endParaRPr lang="en-US" sz="1802" dirty="0"/>
          </a:p>
          <a:p>
            <a:pPr marL="214513" indent="-214513">
              <a:buFontTx/>
              <a:buChar char="-"/>
              <a:defRPr/>
            </a:pPr>
            <a:r>
              <a:rPr lang="en-US" sz="1802" dirty="0"/>
              <a:t>Se </a:t>
            </a:r>
            <a:r>
              <a:rPr lang="en-US" sz="1802" dirty="0" err="1"/>
              <a:t>houver</a:t>
            </a:r>
            <a:r>
              <a:rPr lang="en-US" sz="1802" dirty="0"/>
              <a:t> loops, </a:t>
            </a:r>
            <a:r>
              <a:rPr lang="en-US" sz="1802" dirty="0" err="1"/>
              <a:t>estes</a:t>
            </a:r>
            <a:r>
              <a:rPr lang="en-US" sz="1802" dirty="0"/>
              <a:t> </a:t>
            </a:r>
            <a:r>
              <a:rPr lang="en-US" sz="1802" dirty="0" err="1"/>
              <a:t>formam</a:t>
            </a:r>
            <a:r>
              <a:rPr lang="en-US" sz="1802" dirty="0"/>
              <a:t> </a:t>
            </a:r>
            <a:r>
              <a:rPr lang="en-US" sz="1802" dirty="0" err="1"/>
              <a:t>conexões</a:t>
            </a:r>
            <a:r>
              <a:rPr lang="en-US" sz="1802" dirty="0"/>
              <a:t> </a:t>
            </a:r>
            <a:r>
              <a:rPr lang="en-US" sz="1802" dirty="0" err="1"/>
              <a:t>recorrentes</a:t>
            </a:r>
            <a:r>
              <a:rPr lang="en-US" sz="1802" dirty="0"/>
              <a:t>.</a:t>
            </a:r>
          </a:p>
        </p:txBody>
      </p:sp>
    </p:spTree>
    <p:extLst>
      <p:ext uri="{BB962C8B-B14F-4D97-AF65-F5344CB8AC3E}">
        <p14:creationId xmlns:p14="http://schemas.microsoft.com/office/powerpoint/2010/main" val="751381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ítulo 1">
            <a:extLst>
              <a:ext uri="{FF2B5EF4-FFF2-40B4-BE49-F238E27FC236}">
                <a16:creationId xmlns:a16="http://schemas.microsoft.com/office/drawing/2014/main" id="{C44C317E-F193-8B44-A5AF-0963DC2125FC}"/>
              </a:ext>
            </a:extLst>
          </p:cNvPr>
          <p:cNvSpPr>
            <a:spLocks noGrp="1"/>
          </p:cNvSpPr>
          <p:nvPr>
            <p:ph type="ctrTitle"/>
          </p:nvPr>
        </p:nvSpPr>
        <p:spPr>
          <a:xfrm>
            <a:off x="1545012" y="195444"/>
            <a:ext cx="5297229" cy="378969"/>
          </a:xfrm>
        </p:spPr>
        <p:txBody>
          <a:bodyPr>
            <a:noAutofit/>
          </a:bodyPr>
          <a:lstStyle/>
          <a:p>
            <a:r>
              <a:rPr lang="pt-BR" altLang="en-US" sz="2400" b="1" dirty="0" err="1"/>
              <a:t>Deep</a:t>
            </a:r>
            <a:r>
              <a:rPr lang="pt-BR" altLang="en-US" sz="2400" b="1" dirty="0"/>
              <a:t> Learning – Modelos de Redes Neurais</a:t>
            </a:r>
            <a:endParaRPr lang="en-US" altLang="en-US" sz="2400" b="1" dirty="0"/>
          </a:p>
        </p:txBody>
      </p:sp>
      <p:pic>
        <p:nvPicPr>
          <p:cNvPr id="25602" name="Picture 2">
            <a:extLst>
              <a:ext uri="{FF2B5EF4-FFF2-40B4-BE49-F238E27FC236}">
                <a16:creationId xmlns:a16="http://schemas.microsoft.com/office/drawing/2014/main" id="{D5E24918-5A34-E74D-AE40-489C7DDC2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811" y="952191"/>
            <a:ext cx="2242831" cy="389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4B3FBF1-07FF-2A44-BDAD-7F550E628BAC}"/>
              </a:ext>
            </a:extLst>
          </p:cNvPr>
          <p:cNvSpPr/>
          <p:nvPr/>
        </p:nvSpPr>
        <p:spPr>
          <a:xfrm>
            <a:off x="1382938" y="1201261"/>
            <a:ext cx="4368873" cy="3420167"/>
          </a:xfrm>
          <a:prstGeom prst="rect">
            <a:avLst/>
          </a:prstGeom>
        </p:spPr>
        <p:txBody>
          <a:bodyPr>
            <a:spAutoFit/>
          </a:bodyPr>
          <a:lstStyle/>
          <a:p>
            <a:pPr>
              <a:defRPr/>
            </a:pPr>
            <a:r>
              <a:rPr lang="en-US" sz="1802" dirty="0"/>
              <a:t>- </a:t>
            </a:r>
            <a:r>
              <a:rPr lang="en-US" sz="1802" dirty="0" err="1"/>
              <a:t>Basta</a:t>
            </a:r>
            <a:r>
              <a:rPr lang="en-US" sz="1802" dirty="0"/>
              <a:t> </a:t>
            </a:r>
            <a:r>
              <a:rPr lang="en-US" sz="1802" dirty="0" err="1"/>
              <a:t>calcular</a:t>
            </a:r>
            <a:r>
              <a:rPr lang="en-US" sz="1802" dirty="0"/>
              <a:t> a </a:t>
            </a:r>
            <a:r>
              <a:rPr lang="en-US" sz="1802" dirty="0" err="1"/>
              <a:t>ativação</a:t>
            </a:r>
            <a:r>
              <a:rPr lang="en-US" sz="1802" dirty="0"/>
              <a:t> de </a:t>
            </a:r>
            <a:r>
              <a:rPr lang="en-US" sz="1802" dirty="0" err="1"/>
              <a:t>cada</a:t>
            </a:r>
            <a:r>
              <a:rPr lang="en-US" sz="1802" dirty="0"/>
              <a:t> </a:t>
            </a:r>
            <a:r>
              <a:rPr lang="en-US" sz="1802" dirty="0" err="1"/>
              <a:t>módulo</a:t>
            </a:r>
            <a:r>
              <a:rPr lang="en-US" sz="1802" dirty="0"/>
              <a:t> </a:t>
            </a:r>
            <a:r>
              <a:rPr lang="en-US" sz="1802" dirty="0" err="1"/>
              <a:t>na</a:t>
            </a:r>
            <a:r>
              <a:rPr lang="en-US" sz="1802" dirty="0"/>
              <a:t> </a:t>
            </a:r>
            <a:r>
              <a:rPr lang="en-US" sz="1802" dirty="0" err="1"/>
              <a:t>rede</a:t>
            </a:r>
            <a:r>
              <a:rPr lang="en-US" sz="1802" dirty="0"/>
              <a:t>:</a:t>
            </a:r>
          </a:p>
          <a:p>
            <a:pPr>
              <a:defRPr/>
            </a:pPr>
            <a:endParaRPr lang="en-US" sz="1802" dirty="0"/>
          </a:p>
          <a:p>
            <a:pPr>
              <a:defRPr/>
            </a:pPr>
            <a:r>
              <a:rPr lang="en-US" sz="1802" dirty="0"/>
              <a:t>𝑎𝑙 = </a:t>
            </a:r>
            <a:r>
              <a:rPr lang="en-US" sz="1802" dirty="0" err="1"/>
              <a:t>ℎ</a:t>
            </a:r>
            <a:r>
              <a:rPr lang="en-US" sz="1802" dirty="0"/>
              <a:t>𝑙 𝑥𝑙; 𝑤, </a:t>
            </a:r>
            <a:r>
              <a:rPr lang="en-US" sz="1802" dirty="0" err="1"/>
              <a:t>onde</a:t>
            </a:r>
            <a:r>
              <a:rPr lang="en-US" sz="1802" dirty="0"/>
              <a:t> 𝑎𝑙 = 𝑥𝑙 + 1</a:t>
            </a:r>
          </a:p>
          <a:p>
            <a:pPr>
              <a:defRPr/>
            </a:pPr>
            <a:endParaRPr lang="en-US" sz="1802" dirty="0"/>
          </a:p>
          <a:p>
            <a:pPr>
              <a:defRPr/>
            </a:pPr>
            <a:r>
              <a:rPr lang="en-US" sz="1802" dirty="0"/>
              <a:t>- </a:t>
            </a:r>
            <a:r>
              <a:rPr lang="en-US" sz="1802" dirty="0" err="1"/>
              <a:t>Precisamos</a:t>
            </a:r>
            <a:r>
              <a:rPr lang="en-US" sz="1802" dirty="0"/>
              <a:t> saber a </a:t>
            </a:r>
            <a:r>
              <a:rPr lang="en-US" sz="1802" dirty="0" err="1"/>
              <a:t>função</a:t>
            </a:r>
            <a:r>
              <a:rPr lang="en-US" sz="1802" dirty="0"/>
              <a:t> </a:t>
            </a:r>
            <a:r>
              <a:rPr lang="en-US" sz="1802" dirty="0" err="1"/>
              <a:t>exata</a:t>
            </a:r>
            <a:r>
              <a:rPr lang="en-US" sz="1802" dirty="0"/>
              <a:t> </a:t>
            </a:r>
            <a:r>
              <a:rPr lang="en-US" sz="1802" dirty="0" err="1"/>
              <a:t>por</a:t>
            </a:r>
            <a:r>
              <a:rPr lang="en-US" sz="1802" dirty="0"/>
              <a:t> </a:t>
            </a:r>
            <a:r>
              <a:rPr lang="en-US" sz="1802" dirty="0" err="1"/>
              <a:t>trás</a:t>
            </a:r>
            <a:r>
              <a:rPr lang="en-US" sz="1802" dirty="0"/>
              <a:t> de </a:t>
            </a:r>
            <a:r>
              <a:rPr lang="en-US" sz="1802" dirty="0" err="1"/>
              <a:t>cada</a:t>
            </a:r>
            <a:r>
              <a:rPr lang="en-US" sz="1802" dirty="0"/>
              <a:t> </a:t>
            </a:r>
            <a:r>
              <a:rPr lang="en-US" sz="1802" dirty="0" err="1"/>
              <a:t>módulo</a:t>
            </a:r>
            <a:r>
              <a:rPr lang="en-US" sz="1802" dirty="0"/>
              <a:t> </a:t>
            </a:r>
            <a:r>
              <a:rPr lang="en-US" sz="1802" dirty="0" err="1"/>
              <a:t>ℎ</a:t>
            </a:r>
            <a:r>
              <a:rPr lang="en-US" sz="1802" dirty="0"/>
              <a:t>𝑙 (…)</a:t>
            </a:r>
          </a:p>
          <a:p>
            <a:pPr>
              <a:defRPr/>
            </a:pPr>
            <a:endParaRPr lang="en-US" sz="1802" dirty="0"/>
          </a:p>
          <a:p>
            <a:pPr>
              <a:defRPr/>
            </a:pPr>
            <a:r>
              <a:rPr lang="en-US" sz="1802" dirty="0" err="1"/>
              <a:t>Operações</a:t>
            </a:r>
            <a:r>
              <a:rPr lang="en-US" sz="1802" dirty="0"/>
              <a:t> </a:t>
            </a:r>
            <a:r>
              <a:rPr lang="en-US" sz="1802" dirty="0" err="1"/>
              <a:t>Recursivas</a:t>
            </a:r>
            <a:r>
              <a:rPr lang="en-US" sz="1802" dirty="0"/>
              <a:t>:</a:t>
            </a:r>
          </a:p>
          <a:p>
            <a:pPr marL="257415" indent="-257415">
              <a:buFontTx/>
              <a:buChar char="-"/>
              <a:defRPr/>
            </a:pPr>
            <a:endParaRPr lang="en-US" sz="1802" dirty="0"/>
          </a:p>
          <a:p>
            <a:pPr marL="257415" indent="-257415">
              <a:buFontTx/>
              <a:buChar char="-"/>
              <a:defRPr/>
            </a:pPr>
            <a:r>
              <a:rPr lang="en-US" sz="1802" dirty="0"/>
              <a:t>A </a:t>
            </a:r>
            <a:r>
              <a:rPr lang="en-US" sz="1802" dirty="0" err="1"/>
              <a:t>saída</a:t>
            </a:r>
            <a:r>
              <a:rPr lang="en-US" sz="1802" dirty="0"/>
              <a:t> de um </a:t>
            </a:r>
            <a:r>
              <a:rPr lang="en-US" sz="1802" dirty="0" err="1"/>
              <a:t>módulo</a:t>
            </a:r>
            <a:r>
              <a:rPr lang="en-US" sz="1802" dirty="0"/>
              <a:t> </a:t>
            </a:r>
            <a:r>
              <a:rPr lang="en-US" sz="1802" dirty="0" err="1"/>
              <a:t>é</a:t>
            </a:r>
            <a:r>
              <a:rPr lang="en-US" sz="1802" dirty="0"/>
              <a:t> a entrada de outro</a:t>
            </a:r>
          </a:p>
        </p:txBody>
      </p:sp>
    </p:spTree>
    <p:extLst>
      <p:ext uri="{BB962C8B-B14F-4D97-AF65-F5344CB8AC3E}">
        <p14:creationId xmlns:p14="http://schemas.microsoft.com/office/powerpoint/2010/main" val="420771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a:extLst>
              <a:ext uri="{FF2B5EF4-FFF2-40B4-BE49-F238E27FC236}">
                <a16:creationId xmlns:a16="http://schemas.microsoft.com/office/drawing/2014/main" id="{AFD27E49-D712-6C41-958B-C0F2069F7875}"/>
              </a:ext>
            </a:extLst>
          </p:cNvPr>
          <p:cNvSpPr>
            <a:spLocks noGrp="1"/>
          </p:cNvSpPr>
          <p:nvPr>
            <p:ph type="ctrTitle"/>
          </p:nvPr>
        </p:nvSpPr>
        <p:spPr>
          <a:xfrm>
            <a:off x="1545012" y="195444"/>
            <a:ext cx="5297229" cy="378969"/>
          </a:xfrm>
        </p:spPr>
        <p:txBody>
          <a:bodyPr>
            <a:noAutofit/>
          </a:bodyPr>
          <a:lstStyle/>
          <a:p>
            <a:r>
              <a:rPr lang="pt-BR" altLang="en-US" sz="2400" b="1" dirty="0" err="1"/>
              <a:t>Fun</a:t>
            </a:r>
            <a:r>
              <a:rPr lang="en-US" altLang="en-US" sz="2400" b="1" dirty="0" err="1"/>
              <a:t>ções</a:t>
            </a:r>
            <a:r>
              <a:rPr lang="en-US" altLang="en-US" sz="2400" b="1" dirty="0"/>
              <a:t> de </a:t>
            </a:r>
            <a:r>
              <a:rPr lang="en-US" altLang="en-US" sz="2400" b="1" dirty="0" err="1"/>
              <a:t>Ativação</a:t>
            </a:r>
            <a:endParaRPr lang="en-US" altLang="en-US" sz="2400" b="1" dirty="0"/>
          </a:p>
        </p:txBody>
      </p:sp>
      <p:pic>
        <p:nvPicPr>
          <p:cNvPr id="31746" name="Picture 3">
            <a:extLst>
              <a:ext uri="{FF2B5EF4-FFF2-40B4-BE49-F238E27FC236}">
                <a16:creationId xmlns:a16="http://schemas.microsoft.com/office/drawing/2014/main" id="{9DEA8117-FC43-8840-8D12-9DFAC77B3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118" y="844935"/>
            <a:ext cx="3052014" cy="248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Box 5">
            <a:extLst>
              <a:ext uri="{FF2B5EF4-FFF2-40B4-BE49-F238E27FC236}">
                <a16:creationId xmlns:a16="http://schemas.microsoft.com/office/drawing/2014/main" id="{7E8C82D5-DACB-5A4D-92F2-5B3A78FCADE8}"/>
              </a:ext>
            </a:extLst>
          </p:cNvPr>
          <p:cNvSpPr txBox="1">
            <a:spLocks noChangeArrowheads="1"/>
          </p:cNvSpPr>
          <p:nvPr/>
        </p:nvSpPr>
        <p:spPr bwMode="auto">
          <a:xfrm>
            <a:off x="4380132" y="1325201"/>
            <a:ext cx="3435750" cy="133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t>A maioria das redes profundas usam ReLU -max (0, x) - hoje em dia, para camadas ocultas, uma vez que ela treina muito mais rápido, é mais expressiva que a função logística e evita o problema de fuga do gradiente.</a:t>
            </a:r>
            <a:endParaRPr lang="en-US" altLang="en-US" sz="1351" b="1"/>
          </a:p>
        </p:txBody>
      </p:sp>
      <p:sp>
        <p:nvSpPr>
          <p:cNvPr id="31748" name="TextBox 6">
            <a:extLst>
              <a:ext uri="{FF2B5EF4-FFF2-40B4-BE49-F238E27FC236}">
                <a16:creationId xmlns:a16="http://schemas.microsoft.com/office/drawing/2014/main" id="{176D3954-E704-914D-98F1-751BC34A34D7}"/>
              </a:ext>
            </a:extLst>
          </p:cNvPr>
          <p:cNvSpPr txBox="1">
            <a:spLocks noChangeArrowheads="1"/>
          </p:cNvSpPr>
          <p:nvPr/>
        </p:nvSpPr>
        <p:spPr bwMode="auto">
          <a:xfrm>
            <a:off x="1760716" y="3734873"/>
            <a:ext cx="5838272" cy="71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t>A não linearidade é necessária para aprender representações complexas (não lineares) de dados, caso contrário, o NN seria apenas uma função linear.</a:t>
            </a:r>
          </a:p>
        </p:txBody>
      </p:sp>
    </p:spTree>
    <p:extLst>
      <p:ext uri="{BB962C8B-B14F-4D97-AF65-F5344CB8AC3E}">
        <p14:creationId xmlns:p14="http://schemas.microsoft.com/office/powerpoint/2010/main" val="403746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ítulo 1">
            <a:extLst>
              <a:ext uri="{FF2B5EF4-FFF2-40B4-BE49-F238E27FC236}">
                <a16:creationId xmlns:a16="http://schemas.microsoft.com/office/drawing/2014/main" id="{09036BA2-B904-354E-BAAD-57EE91BD1474}"/>
              </a:ext>
            </a:extLst>
          </p:cNvPr>
          <p:cNvSpPr>
            <a:spLocks noGrp="1"/>
          </p:cNvSpPr>
          <p:nvPr>
            <p:ph type="ctrTitle"/>
          </p:nvPr>
        </p:nvSpPr>
        <p:spPr>
          <a:xfrm>
            <a:off x="1775016" y="303891"/>
            <a:ext cx="5297228" cy="378969"/>
          </a:xfrm>
        </p:spPr>
        <p:txBody>
          <a:bodyPr>
            <a:noAutofit/>
          </a:bodyPr>
          <a:lstStyle/>
          <a:p>
            <a:pPr algn="ctr"/>
            <a:r>
              <a:rPr lang="pt-BR" altLang="en-US" sz="2400" b="1" dirty="0" err="1"/>
              <a:t>Deep</a:t>
            </a:r>
            <a:r>
              <a:rPr lang="pt-BR" altLang="en-US" sz="2400" b="1" dirty="0"/>
              <a:t> Learning – Modelos de Redes Neurais</a:t>
            </a:r>
            <a:endParaRPr lang="en-US" altLang="en-US" sz="2400" b="1" dirty="0"/>
          </a:p>
        </p:txBody>
      </p:sp>
      <p:pic>
        <p:nvPicPr>
          <p:cNvPr id="33794" name="Picture 1">
            <a:extLst>
              <a:ext uri="{FF2B5EF4-FFF2-40B4-BE49-F238E27FC236}">
                <a16:creationId xmlns:a16="http://schemas.microsoft.com/office/drawing/2014/main" id="{9583956A-C269-8447-9533-02EE1F977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013" y="1222712"/>
            <a:ext cx="5756043" cy="374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890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ítulo 1">
            <a:extLst>
              <a:ext uri="{FF2B5EF4-FFF2-40B4-BE49-F238E27FC236}">
                <a16:creationId xmlns:a16="http://schemas.microsoft.com/office/drawing/2014/main" id="{3D599551-61C6-3B4B-B1B6-607F31BBB8DE}"/>
              </a:ext>
            </a:extLst>
          </p:cNvPr>
          <p:cNvSpPr>
            <a:spLocks noGrp="1"/>
          </p:cNvSpPr>
          <p:nvPr>
            <p:ph type="ctrTitle"/>
          </p:nvPr>
        </p:nvSpPr>
        <p:spPr>
          <a:xfrm>
            <a:off x="1775016" y="303891"/>
            <a:ext cx="5297228" cy="378969"/>
          </a:xfrm>
        </p:spPr>
        <p:txBody>
          <a:bodyPr>
            <a:noAutofit/>
          </a:bodyPr>
          <a:lstStyle/>
          <a:p>
            <a:pPr algn="ctr"/>
            <a:r>
              <a:rPr lang="pt-BR" altLang="en-US" sz="2400" b="1" dirty="0" err="1"/>
              <a:t>Deep</a:t>
            </a:r>
            <a:r>
              <a:rPr lang="pt-BR" altLang="en-US" sz="2400" b="1" dirty="0"/>
              <a:t> Learning – Modelos de Redes Neurais</a:t>
            </a:r>
            <a:endParaRPr lang="en-US" altLang="en-US" sz="2400" b="1" dirty="0"/>
          </a:p>
        </p:txBody>
      </p:sp>
      <p:pic>
        <p:nvPicPr>
          <p:cNvPr id="35842" name="Picture 2">
            <a:extLst>
              <a:ext uri="{FF2B5EF4-FFF2-40B4-BE49-F238E27FC236}">
                <a16:creationId xmlns:a16="http://schemas.microsoft.com/office/drawing/2014/main" id="{86C7D93A-F0E2-8D4C-8749-93349A78F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727" y="1114266"/>
            <a:ext cx="5846615" cy="3615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023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ítulo 1">
            <a:extLst>
              <a:ext uri="{FF2B5EF4-FFF2-40B4-BE49-F238E27FC236}">
                <a16:creationId xmlns:a16="http://schemas.microsoft.com/office/drawing/2014/main" id="{52CF82EC-BB5E-DA43-880B-3B6A5D0778DC}"/>
              </a:ext>
            </a:extLst>
          </p:cNvPr>
          <p:cNvSpPr>
            <a:spLocks noGrp="1"/>
          </p:cNvSpPr>
          <p:nvPr>
            <p:ph type="ctrTitle"/>
          </p:nvPr>
        </p:nvSpPr>
        <p:spPr>
          <a:xfrm>
            <a:off x="1775016" y="303891"/>
            <a:ext cx="5297228" cy="378969"/>
          </a:xfrm>
        </p:spPr>
        <p:txBody>
          <a:bodyPr>
            <a:noAutofit/>
          </a:bodyPr>
          <a:lstStyle/>
          <a:p>
            <a:pPr algn="ctr"/>
            <a:r>
              <a:rPr lang="pt-BR" altLang="en-US" sz="2400" b="1" dirty="0" err="1"/>
              <a:t>Deep</a:t>
            </a:r>
            <a:r>
              <a:rPr lang="pt-BR" altLang="en-US" sz="2400" b="1" dirty="0"/>
              <a:t> Learning – Modelos de Redes Neurais</a:t>
            </a:r>
            <a:endParaRPr lang="en-US" altLang="en-US" sz="2400" b="1" dirty="0"/>
          </a:p>
        </p:txBody>
      </p:sp>
      <p:pic>
        <p:nvPicPr>
          <p:cNvPr id="37890" name="Picture 2">
            <a:extLst>
              <a:ext uri="{FF2B5EF4-FFF2-40B4-BE49-F238E27FC236}">
                <a16:creationId xmlns:a16="http://schemas.microsoft.com/office/drawing/2014/main" id="{0B0FB58D-843C-614F-9E7F-ACDA5954E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084" y="1060637"/>
            <a:ext cx="5891900" cy="392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097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ítulo 1">
            <a:extLst>
              <a:ext uri="{FF2B5EF4-FFF2-40B4-BE49-F238E27FC236}">
                <a16:creationId xmlns:a16="http://schemas.microsoft.com/office/drawing/2014/main" id="{2F63FAFC-910A-824A-AFD3-A61B4671FC25}"/>
              </a:ext>
            </a:extLst>
          </p:cNvPr>
          <p:cNvSpPr>
            <a:spLocks noGrp="1"/>
          </p:cNvSpPr>
          <p:nvPr>
            <p:ph type="ctrTitle"/>
          </p:nvPr>
        </p:nvSpPr>
        <p:spPr>
          <a:xfrm>
            <a:off x="1775016" y="303891"/>
            <a:ext cx="5297228" cy="378969"/>
          </a:xfrm>
        </p:spPr>
        <p:txBody>
          <a:bodyPr>
            <a:noAutofit/>
          </a:bodyPr>
          <a:lstStyle/>
          <a:p>
            <a:pPr algn="ctr"/>
            <a:r>
              <a:rPr lang="pt-BR" altLang="en-US" sz="2400" b="1" dirty="0" err="1"/>
              <a:t>Deep</a:t>
            </a:r>
            <a:r>
              <a:rPr lang="pt-BR" altLang="en-US" sz="2400" b="1" dirty="0"/>
              <a:t> Learning – Modelos de Redes Neurais</a:t>
            </a:r>
            <a:endParaRPr lang="en-US" altLang="en-US" sz="2400" b="1" dirty="0"/>
          </a:p>
        </p:txBody>
      </p:sp>
      <p:pic>
        <p:nvPicPr>
          <p:cNvPr id="39938" name="Picture 1">
            <a:extLst>
              <a:ext uri="{FF2B5EF4-FFF2-40B4-BE49-F238E27FC236}">
                <a16:creationId xmlns:a16="http://schemas.microsoft.com/office/drawing/2014/main" id="{EB1F0D5A-840B-4348-8DC6-506AFA9D8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723" y="886645"/>
            <a:ext cx="5672623" cy="426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7734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a:extLst>
              <a:ext uri="{FF2B5EF4-FFF2-40B4-BE49-F238E27FC236}">
                <a16:creationId xmlns:a16="http://schemas.microsoft.com/office/drawing/2014/main" id="{DEC365ED-8D61-8847-A1ED-9422A9A1BDC2}"/>
              </a:ext>
            </a:extLst>
          </p:cNvPr>
          <p:cNvSpPr>
            <a:spLocks noGrp="1"/>
          </p:cNvSpPr>
          <p:nvPr>
            <p:ph type="ctrTitle"/>
          </p:nvPr>
        </p:nvSpPr>
        <p:spPr>
          <a:xfrm>
            <a:off x="1775016" y="303891"/>
            <a:ext cx="5297228" cy="378969"/>
          </a:xfrm>
        </p:spPr>
        <p:txBody>
          <a:bodyPr>
            <a:noAutofit/>
          </a:bodyPr>
          <a:lstStyle/>
          <a:p>
            <a:pPr algn="ctr"/>
            <a:r>
              <a:rPr lang="pt-BR" altLang="en-US" sz="2400" b="1" dirty="0" err="1"/>
              <a:t>Deep</a:t>
            </a:r>
            <a:r>
              <a:rPr lang="pt-BR" altLang="en-US" sz="2400" b="1" dirty="0"/>
              <a:t> Learning – Modelos de Redes Neurais</a:t>
            </a:r>
            <a:endParaRPr lang="en-US" altLang="en-US" sz="2400" b="1" dirty="0"/>
          </a:p>
        </p:txBody>
      </p:sp>
      <p:pic>
        <p:nvPicPr>
          <p:cNvPr id="41986" name="Picture 2">
            <a:extLst>
              <a:ext uri="{FF2B5EF4-FFF2-40B4-BE49-F238E27FC236}">
                <a16:creationId xmlns:a16="http://schemas.microsoft.com/office/drawing/2014/main" id="{53949F4D-7CCB-4147-88EC-653BEC825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93" y="1493235"/>
            <a:ext cx="6845282" cy="276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6849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ítulo 1">
            <a:extLst>
              <a:ext uri="{FF2B5EF4-FFF2-40B4-BE49-F238E27FC236}">
                <a16:creationId xmlns:a16="http://schemas.microsoft.com/office/drawing/2014/main" id="{E197142B-DF0C-5843-8589-8716BCDA7126}"/>
              </a:ext>
            </a:extLst>
          </p:cNvPr>
          <p:cNvSpPr>
            <a:spLocks noGrp="1"/>
          </p:cNvSpPr>
          <p:nvPr>
            <p:ph type="ctrTitle"/>
          </p:nvPr>
        </p:nvSpPr>
        <p:spPr>
          <a:xfrm>
            <a:off x="1775016" y="303891"/>
            <a:ext cx="5297228" cy="378969"/>
          </a:xfrm>
        </p:spPr>
        <p:txBody>
          <a:bodyPr>
            <a:noAutofit/>
          </a:bodyPr>
          <a:lstStyle/>
          <a:p>
            <a:pPr algn="ctr"/>
            <a:r>
              <a:rPr lang="pt-BR" altLang="en-US" sz="2400" b="1" dirty="0" err="1"/>
              <a:t>Deep</a:t>
            </a:r>
            <a:r>
              <a:rPr lang="pt-BR" altLang="en-US" sz="2400" b="1" dirty="0"/>
              <a:t> Learning – Modelos de Redes Neurais</a:t>
            </a:r>
            <a:endParaRPr lang="en-US" altLang="en-US" sz="2400" b="1" dirty="0"/>
          </a:p>
        </p:txBody>
      </p:sp>
      <p:pic>
        <p:nvPicPr>
          <p:cNvPr id="44034" name="Picture 1">
            <a:extLst>
              <a:ext uri="{FF2B5EF4-FFF2-40B4-BE49-F238E27FC236}">
                <a16:creationId xmlns:a16="http://schemas.microsoft.com/office/drawing/2014/main" id="{B107D8AE-CEBD-0A4F-9CA3-89B162301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366" y="1384787"/>
            <a:ext cx="6711809" cy="260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934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36" y="4763"/>
            <a:ext cx="9144000" cy="5143500"/>
          </a:xfrm>
          <a:prstGeom prst="rect">
            <a:avLst/>
          </a:prstGeom>
        </p:spPr>
      </p:pic>
      <p:cxnSp>
        <p:nvCxnSpPr>
          <p:cNvPr id="18" name="Straight Connector 17"/>
          <p:cNvCxnSpPr/>
          <p:nvPr/>
        </p:nvCxnSpPr>
        <p:spPr>
          <a:xfrm>
            <a:off x="4231060" y="1803074"/>
            <a:ext cx="681905"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20" name="Retângulo 4"/>
          <p:cNvSpPr/>
          <p:nvPr/>
        </p:nvSpPr>
        <p:spPr>
          <a:xfrm>
            <a:off x="1258224" y="1803075"/>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21" name="Retângulo 4"/>
          <p:cNvSpPr/>
          <p:nvPr/>
        </p:nvSpPr>
        <p:spPr>
          <a:xfrm>
            <a:off x="1305212" y="2168640"/>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400" dirty="0">
                <a:solidFill>
                  <a:srgbClr val="92D050"/>
                </a:solidFill>
                <a:latin typeface="Gotham HTF Book"/>
                <a:cs typeface="Gotham HTF Book"/>
              </a:rPr>
              <a:t>Marco 1:</a:t>
            </a:r>
            <a:r>
              <a:rPr lang="pt-BR" sz="1400" dirty="0">
                <a:solidFill>
                  <a:srgbClr val="626E73"/>
                </a:solidFill>
                <a:latin typeface="Gotham HTF Book"/>
                <a:cs typeface="Gotham HTF Book"/>
              </a:rPr>
              <a:t> Você será capaz de construir </a:t>
            </a:r>
            <a:r>
              <a:rPr lang="pt-BR" sz="1400" dirty="0" err="1">
                <a:solidFill>
                  <a:srgbClr val="626E73"/>
                </a:solidFill>
                <a:latin typeface="Gotham HTF Book"/>
                <a:cs typeface="Gotham HTF Book"/>
              </a:rPr>
              <a:t>GANs</a:t>
            </a:r>
            <a:r>
              <a:rPr lang="pt-BR" sz="1400" dirty="0">
                <a:solidFill>
                  <a:srgbClr val="626E73"/>
                </a:solidFill>
                <a:latin typeface="Gotham HTF Book"/>
                <a:cs typeface="Gotham HTF Book"/>
              </a:rPr>
              <a:t> básicas e avançadas e controlar a saída dessas </a:t>
            </a:r>
            <a:r>
              <a:rPr lang="pt-BR" sz="1400" dirty="0" err="1">
                <a:solidFill>
                  <a:srgbClr val="626E73"/>
                </a:solidFill>
                <a:latin typeface="Gotham HTF Book"/>
                <a:cs typeface="Gotham HTF Book"/>
              </a:rPr>
              <a:t>GANs</a:t>
            </a:r>
            <a:r>
              <a:rPr lang="pt-BR" sz="1400" dirty="0">
                <a:solidFill>
                  <a:srgbClr val="626E73"/>
                </a:solidFill>
                <a:latin typeface="Gotham HTF Book"/>
                <a:cs typeface="Gotham HTF Book"/>
              </a:rPr>
              <a:t> de acordo com problemas exemplo;</a:t>
            </a:r>
          </a:p>
          <a:p>
            <a:pPr algn="ctr"/>
            <a:endParaRPr lang="pt-BR" sz="1400" dirty="0">
              <a:solidFill>
                <a:srgbClr val="626E73"/>
              </a:solidFill>
              <a:latin typeface="Gotham HTF Book"/>
              <a:cs typeface="Gotham HTF Book"/>
            </a:endParaRPr>
          </a:p>
          <a:p>
            <a:pPr algn="ctr"/>
            <a:r>
              <a:rPr lang="pt-BR" sz="1400" dirty="0">
                <a:solidFill>
                  <a:srgbClr val="92D050"/>
                </a:solidFill>
                <a:latin typeface="Gotham HTF Book"/>
                <a:cs typeface="Gotham HTF Book"/>
              </a:rPr>
              <a:t>Marco 2:</a:t>
            </a:r>
            <a:r>
              <a:rPr lang="pt-BR" sz="1400" dirty="0">
                <a:solidFill>
                  <a:srgbClr val="626E73"/>
                </a:solidFill>
                <a:latin typeface="Gotham HTF Book"/>
                <a:cs typeface="Gotham HTF Book"/>
              </a:rPr>
              <a:t> Você conseguirá mensurar </a:t>
            </a:r>
            <a:r>
              <a:rPr lang="pt-BR" sz="1400" dirty="0" err="1">
                <a:solidFill>
                  <a:srgbClr val="626E73"/>
                </a:solidFill>
                <a:latin typeface="Gotham HTF Book"/>
                <a:cs typeface="Gotham HTF Book"/>
              </a:rPr>
              <a:t>GANs</a:t>
            </a:r>
            <a:r>
              <a:rPr lang="pt-BR" sz="1400" dirty="0">
                <a:solidFill>
                  <a:srgbClr val="626E73"/>
                </a:solidFill>
                <a:latin typeface="Gotham HTF Book"/>
                <a:cs typeface="Gotham HTF Book"/>
              </a:rPr>
              <a:t> a partir de diferentes resultados encontrados na literatura especializada quanto ao assunto. Portanto, será capaz de examinar outros modelos generativos bem como argumentar sobre </a:t>
            </a:r>
            <a:r>
              <a:rPr lang="pt-BR" sz="1400" i="1" dirty="0">
                <a:solidFill>
                  <a:srgbClr val="626E73"/>
                </a:solidFill>
                <a:latin typeface="Gotham HTF Book"/>
                <a:cs typeface="Gotham HTF Book"/>
              </a:rPr>
              <a:t>bias</a:t>
            </a:r>
            <a:r>
              <a:rPr lang="pt-BR" sz="1400" dirty="0">
                <a:solidFill>
                  <a:srgbClr val="626E73"/>
                </a:solidFill>
                <a:latin typeface="Gotham HTF Book"/>
                <a:cs typeface="Gotham HTF Book"/>
              </a:rPr>
              <a:t> em sistemas generativos;</a:t>
            </a:r>
          </a:p>
          <a:p>
            <a:pPr algn="ctr"/>
            <a:endParaRPr lang="pt-BR" sz="1400" dirty="0">
              <a:solidFill>
                <a:srgbClr val="626E73"/>
              </a:solidFill>
              <a:latin typeface="Gotham HTF Book"/>
              <a:cs typeface="Gotham HTF Book"/>
            </a:endParaRPr>
          </a:p>
          <a:p>
            <a:pPr algn="ctr"/>
            <a:r>
              <a:rPr lang="pt-BR" sz="1400" dirty="0">
                <a:solidFill>
                  <a:srgbClr val="92D050"/>
                </a:solidFill>
                <a:latin typeface="Gotham HTF Book"/>
                <a:cs typeface="Gotham HTF Book"/>
              </a:rPr>
              <a:t>Marco 3:</a:t>
            </a:r>
            <a:r>
              <a:rPr lang="pt-BR" sz="1400" dirty="0">
                <a:solidFill>
                  <a:srgbClr val="626E73"/>
                </a:solidFill>
                <a:latin typeface="Gotham HTF Book"/>
                <a:cs typeface="Gotham HTF Book"/>
              </a:rPr>
              <a:t> Ser usuário de </a:t>
            </a:r>
            <a:r>
              <a:rPr lang="pt-BR" sz="1400" dirty="0" err="1">
                <a:solidFill>
                  <a:srgbClr val="626E73"/>
                </a:solidFill>
                <a:latin typeface="Gotham HTF Book"/>
                <a:cs typeface="Gotham HTF Book"/>
              </a:rPr>
              <a:t>GANs</a:t>
            </a:r>
            <a:r>
              <a:rPr lang="pt-BR" sz="1400" dirty="0">
                <a:solidFill>
                  <a:srgbClr val="626E73"/>
                </a:solidFill>
                <a:latin typeface="Gotham HTF Book"/>
                <a:cs typeface="Gotham HTF Book"/>
              </a:rPr>
              <a:t> para </a:t>
            </a:r>
            <a:r>
              <a:rPr lang="pt-BR" sz="1400" i="1" dirty="0">
                <a:solidFill>
                  <a:srgbClr val="626E73"/>
                </a:solidFill>
                <a:latin typeface="Gotham HTF Book"/>
                <a:cs typeface="Gotham HTF Book"/>
              </a:rPr>
              <a:t>data </a:t>
            </a:r>
            <a:r>
              <a:rPr lang="pt-BR" sz="1400" i="1" dirty="0" err="1">
                <a:solidFill>
                  <a:srgbClr val="626E73"/>
                </a:solidFill>
                <a:latin typeface="Gotham HTF Book"/>
                <a:cs typeface="Gotham HTF Book"/>
              </a:rPr>
              <a:t>augmentation</a:t>
            </a:r>
            <a:r>
              <a:rPr lang="pt-BR" sz="1400" i="1" dirty="0">
                <a:solidFill>
                  <a:srgbClr val="626E73"/>
                </a:solidFill>
                <a:latin typeface="Gotham HTF Book"/>
                <a:cs typeface="Gotham HTF Book"/>
              </a:rPr>
              <a:t> ;</a:t>
            </a:r>
          </a:p>
          <a:p>
            <a:pPr algn="ctr"/>
            <a:endParaRPr lang="pt-BR" sz="1400" i="1" dirty="0">
              <a:solidFill>
                <a:srgbClr val="626E73"/>
              </a:solidFill>
              <a:latin typeface="Gotham HTF Book"/>
              <a:cs typeface="Gotham HTF Book"/>
            </a:endParaRPr>
          </a:p>
          <a:p>
            <a:pPr algn="ctr"/>
            <a:r>
              <a:rPr lang="pt-BR" sz="1400" dirty="0">
                <a:solidFill>
                  <a:srgbClr val="92D050"/>
                </a:solidFill>
                <a:latin typeface="Gotham HTF Book"/>
                <a:cs typeface="Gotham HTF Book"/>
              </a:rPr>
              <a:t>Marco 4:</a:t>
            </a:r>
            <a:r>
              <a:rPr lang="pt-BR" sz="1400" i="1" dirty="0">
                <a:solidFill>
                  <a:srgbClr val="92D050"/>
                </a:solidFill>
                <a:latin typeface="Gotham HTF Book"/>
                <a:cs typeface="Gotham HTF Book"/>
              </a:rPr>
              <a:t> </a:t>
            </a:r>
            <a:r>
              <a:rPr lang="pt-BR" sz="1400" dirty="0">
                <a:solidFill>
                  <a:srgbClr val="626E73"/>
                </a:solidFill>
                <a:latin typeface="Gotham HTF Book"/>
                <a:cs typeface="Gotham HTF Book"/>
              </a:rPr>
              <a:t>Prover as ferramentas necessárias para que faça algo </a:t>
            </a:r>
            <a:r>
              <a:rPr lang="pt-BR" sz="1400" dirty="0">
                <a:solidFill>
                  <a:srgbClr val="92D050"/>
                </a:solidFill>
                <a:latin typeface="Gotham HTF Book"/>
                <a:cs typeface="Gotham HTF Book"/>
              </a:rPr>
              <a:t>seu</a:t>
            </a:r>
            <a:r>
              <a:rPr lang="pt-BR" sz="1400" dirty="0">
                <a:solidFill>
                  <a:srgbClr val="626E73"/>
                </a:solidFill>
                <a:latin typeface="Gotham HTF Book"/>
                <a:cs typeface="Gotham HTF Book"/>
              </a:rPr>
              <a:t>, para resolução de um problema próximo a você ou de seu interesse.</a:t>
            </a:r>
          </a:p>
        </p:txBody>
      </p:sp>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545012" y="195444"/>
            <a:ext cx="545930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Depois dessa disciplina?</a:t>
            </a:r>
          </a:p>
        </p:txBody>
      </p:sp>
    </p:spTree>
    <p:extLst>
      <p:ext uri="{BB962C8B-B14F-4D97-AF65-F5344CB8AC3E}">
        <p14:creationId xmlns:p14="http://schemas.microsoft.com/office/powerpoint/2010/main" val="17544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ítulo 1">
            <a:extLst>
              <a:ext uri="{FF2B5EF4-FFF2-40B4-BE49-F238E27FC236}">
                <a16:creationId xmlns:a16="http://schemas.microsoft.com/office/drawing/2014/main" id="{3A7188AE-B514-F649-A6B7-F407E31F8F22}"/>
              </a:ext>
            </a:extLst>
          </p:cNvPr>
          <p:cNvSpPr>
            <a:spLocks noGrp="1"/>
          </p:cNvSpPr>
          <p:nvPr>
            <p:ph type="ctrTitle"/>
          </p:nvPr>
        </p:nvSpPr>
        <p:spPr>
          <a:xfrm>
            <a:off x="1775016" y="303891"/>
            <a:ext cx="5297228" cy="378969"/>
          </a:xfrm>
        </p:spPr>
        <p:txBody>
          <a:bodyPr>
            <a:noAutofit/>
          </a:bodyPr>
          <a:lstStyle/>
          <a:p>
            <a:pPr algn="ctr"/>
            <a:r>
              <a:rPr lang="pt-BR" altLang="en-US" sz="2400" b="1" dirty="0" err="1"/>
              <a:t>Deep</a:t>
            </a:r>
            <a:r>
              <a:rPr lang="pt-BR" altLang="en-US" sz="2400" b="1" dirty="0"/>
              <a:t> Learning – Modelos de Redes Neurais</a:t>
            </a:r>
            <a:endParaRPr lang="en-US" altLang="en-US" sz="2400" b="1" dirty="0"/>
          </a:p>
        </p:txBody>
      </p:sp>
      <p:pic>
        <p:nvPicPr>
          <p:cNvPr id="46082" name="Picture 2">
            <a:extLst>
              <a:ext uri="{FF2B5EF4-FFF2-40B4-BE49-F238E27FC236}">
                <a16:creationId xmlns:a16="http://schemas.microsoft.com/office/drawing/2014/main" id="{B5BF25B0-BD5E-904A-8E3A-A3E28C396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087" y="952190"/>
            <a:ext cx="5431894" cy="407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1885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ítulo 1">
            <a:extLst>
              <a:ext uri="{FF2B5EF4-FFF2-40B4-BE49-F238E27FC236}">
                <a16:creationId xmlns:a16="http://schemas.microsoft.com/office/drawing/2014/main" id="{D5640CFB-5C0B-964F-B84E-C76E442F94E6}"/>
              </a:ext>
            </a:extLst>
          </p:cNvPr>
          <p:cNvSpPr>
            <a:spLocks noGrp="1"/>
          </p:cNvSpPr>
          <p:nvPr>
            <p:ph type="title"/>
          </p:nvPr>
        </p:nvSpPr>
        <p:spPr>
          <a:xfrm>
            <a:off x="1545012" y="195444"/>
            <a:ext cx="5459304" cy="378969"/>
          </a:xfrm>
        </p:spPr>
        <p:txBody>
          <a:bodyPr>
            <a:noAutofit/>
          </a:bodyPr>
          <a:lstStyle/>
          <a:p>
            <a:r>
              <a:rPr lang="pt-BR" altLang="en-US" sz="2400" b="1" dirty="0"/>
              <a:t>Arquitetura em </a:t>
            </a:r>
            <a:r>
              <a:rPr lang="pt-BR" altLang="en-US" sz="2400" b="1" dirty="0" err="1"/>
              <a:t>RNs</a:t>
            </a:r>
            <a:r>
              <a:rPr lang="pt-BR" altLang="en-US" sz="2400" b="1" dirty="0"/>
              <a:t> – Camadas e Número de Neurônios</a:t>
            </a:r>
          </a:p>
        </p:txBody>
      </p:sp>
      <p:sp>
        <p:nvSpPr>
          <p:cNvPr id="48130" name="Espaço Reservado para Conteúdo 2">
            <a:extLst>
              <a:ext uri="{FF2B5EF4-FFF2-40B4-BE49-F238E27FC236}">
                <a16:creationId xmlns:a16="http://schemas.microsoft.com/office/drawing/2014/main" id="{5BA8CFBB-7F62-C948-9B13-CE4089202C68}"/>
              </a:ext>
            </a:extLst>
          </p:cNvPr>
          <p:cNvSpPr>
            <a:spLocks noGrp="1"/>
          </p:cNvSpPr>
          <p:nvPr>
            <p:ph idx="1"/>
          </p:nvPr>
        </p:nvSpPr>
        <p:spPr/>
        <p:txBody>
          <a:bodyPr/>
          <a:lstStyle/>
          <a:p>
            <a:r>
              <a:rPr lang="en-US" altLang="en-US" sz="1501" b="1"/>
              <a:t>A Camada de Entrada</a:t>
            </a:r>
          </a:p>
          <a:p>
            <a:endParaRPr lang="en-US" altLang="en-US" sz="1501"/>
          </a:p>
          <a:p>
            <a:pPr lvl="1"/>
            <a:r>
              <a:rPr lang="pt-BR" altLang="en-US" sz="1501"/>
              <a:t>Toda RN tem exatamente uma delas, sem exceções.</a:t>
            </a:r>
          </a:p>
          <a:p>
            <a:endParaRPr lang="pt-BR" altLang="en-US" sz="1501"/>
          </a:p>
          <a:p>
            <a:r>
              <a:rPr lang="pt-BR" altLang="en-US" sz="1501"/>
              <a:t>Com relação ao número de neurônios que compõem essa camada, esse parâmetro é completa e exclusivamente determinado a partir do momento que você conheça a forma de seus dados de treinamento. </a:t>
            </a:r>
          </a:p>
          <a:p>
            <a:endParaRPr lang="pt-BR" altLang="en-US" sz="1501"/>
          </a:p>
          <a:p>
            <a:r>
              <a:rPr lang="pt-BR" altLang="en-US" sz="1501"/>
              <a:t>Especificamente, o número de neurônios que compõem essa camada é igual ao número de atributos (colunas) em seus dados. Algumas configurações de RN adicionam um nó adicional para o </a:t>
            </a:r>
            <a:r>
              <a:rPr lang="pt-BR" altLang="en-US" sz="1501" i="1"/>
              <a:t>bias</a:t>
            </a:r>
            <a:r>
              <a:rPr lang="pt-BR" altLang="en-US" sz="1501"/>
              <a:t>.</a:t>
            </a:r>
            <a:endParaRPr lang="en-US" altLang="en-US" sz="1501"/>
          </a:p>
          <a:p>
            <a:endParaRPr lang="en-US" altLang="en-US"/>
          </a:p>
        </p:txBody>
      </p:sp>
    </p:spTree>
    <p:extLst>
      <p:ext uri="{BB962C8B-B14F-4D97-AF65-F5344CB8AC3E}">
        <p14:creationId xmlns:p14="http://schemas.microsoft.com/office/powerpoint/2010/main" val="3623772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ítulo 1">
            <a:extLst>
              <a:ext uri="{FF2B5EF4-FFF2-40B4-BE49-F238E27FC236}">
                <a16:creationId xmlns:a16="http://schemas.microsoft.com/office/drawing/2014/main" id="{92E43E6E-C104-F246-A023-8839984E3628}"/>
              </a:ext>
            </a:extLst>
          </p:cNvPr>
          <p:cNvSpPr>
            <a:spLocks noGrp="1"/>
          </p:cNvSpPr>
          <p:nvPr>
            <p:ph type="title"/>
          </p:nvPr>
        </p:nvSpPr>
        <p:spPr>
          <a:xfrm>
            <a:off x="1545012" y="195444"/>
            <a:ext cx="5459304" cy="378969"/>
          </a:xfrm>
        </p:spPr>
        <p:txBody>
          <a:bodyPr>
            <a:noAutofit/>
          </a:bodyPr>
          <a:lstStyle/>
          <a:p>
            <a:r>
              <a:rPr lang="pt-BR" altLang="en-US" sz="2400" b="1" dirty="0"/>
              <a:t>Arquitetura em </a:t>
            </a:r>
            <a:r>
              <a:rPr lang="pt-BR" altLang="en-US" sz="2400" b="1" dirty="0" err="1"/>
              <a:t>RNs</a:t>
            </a:r>
            <a:r>
              <a:rPr lang="pt-BR" altLang="en-US" sz="2400" b="1" dirty="0"/>
              <a:t>– Camadas e Número de Neurônios</a:t>
            </a:r>
          </a:p>
        </p:txBody>
      </p:sp>
      <p:sp>
        <p:nvSpPr>
          <p:cNvPr id="50178" name="Espaço Reservado para Conteúdo 2">
            <a:extLst>
              <a:ext uri="{FF2B5EF4-FFF2-40B4-BE49-F238E27FC236}">
                <a16:creationId xmlns:a16="http://schemas.microsoft.com/office/drawing/2014/main" id="{9CBA5197-F39F-824A-9CFB-7729C4C54412}"/>
              </a:ext>
            </a:extLst>
          </p:cNvPr>
          <p:cNvSpPr>
            <a:spLocks noGrp="1"/>
          </p:cNvSpPr>
          <p:nvPr>
            <p:ph idx="1"/>
          </p:nvPr>
        </p:nvSpPr>
        <p:spPr>
          <a:xfrm>
            <a:off x="1461592" y="858043"/>
            <a:ext cx="6379317" cy="4023272"/>
          </a:xfrm>
        </p:spPr>
        <p:txBody>
          <a:bodyPr>
            <a:normAutofit lnSpcReduction="10000"/>
          </a:bodyPr>
          <a:lstStyle/>
          <a:p>
            <a:r>
              <a:rPr lang="en-US" altLang="en-US" sz="1501" b="1"/>
              <a:t>A Camada de Saída</a:t>
            </a:r>
          </a:p>
          <a:p>
            <a:endParaRPr lang="en-US" altLang="en-US" sz="1501"/>
          </a:p>
          <a:p>
            <a:pPr lvl="1"/>
            <a:r>
              <a:rPr lang="pt-BR" altLang="en-US" sz="1501"/>
              <a:t>Bem como a camada de entrada, toda RN tem exatamente uma camada de saída. Determinar seu tamanho (número de neurônios) é simples; é completamente determinado pela configuração do modelo escolhido.</a:t>
            </a:r>
          </a:p>
          <a:p>
            <a:endParaRPr lang="pt-BR" altLang="en-US" sz="1501"/>
          </a:p>
          <a:p>
            <a:r>
              <a:rPr lang="pt-BR" altLang="en-US" sz="1501"/>
              <a:t>Ou seja, se sua RN está sendo executadoano Modo de Máquina ou no Modo de Regressão. Modo de máquina: retorna um rótulo de classe (por exemplo, "Cliente VIP" / "Cliente Comum"). O modo de regressão retorna um valor (por exemplo, débitos contraídos).</a:t>
            </a:r>
          </a:p>
          <a:p>
            <a:endParaRPr lang="pt-BR" altLang="en-US" sz="1501"/>
          </a:p>
          <a:p>
            <a:r>
              <a:rPr lang="pt-BR" altLang="en-US" sz="1501"/>
              <a:t>Se a RN for um regressor, a camada de saída terá um único nó.</a:t>
            </a:r>
          </a:p>
          <a:p>
            <a:endParaRPr lang="pt-BR" altLang="en-US" sz="1501"/>
          </a:p>
          <a:p>
            <a:r>
              <a:rPr lang="pt-BR" altLang="en-US" sz="1501"/>
              <a:t>Se a RN for um classificador, ele também terá um único nó, a menos que o </a:t>
            </a:r>
            <a:r>
              <a:rPr lang="pt-BR" altLang="en-US" sz="1501" i="1"/>
              <a:t>softmax</a:t>
            </a:r>
            <a:r>
              <a:rPr lang="pt-BR" altLang="en-US" sz="1501"/>
              <a:t> seja usado, caso em que a camada de saída terá um nó por rótulo de classe em seu modelo.</a:t>
            </a:r>
            <a:endParaRPr lang="en-US" altLang="en-US"/>
          </a:p>
        </p:txBody>
      </p:sp>
    </p:spTree>
    <p:extLst>
      <p:ext uri="{BB962C8B-B14F-4D97-AF65-F5344CB8AC3E}">
        <p14:creationId xmlns:p14="http://schemas.microsoft.com/office/powerpoint/2010/main" val="2097456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ítulo 1">
            <a:extLst>
              <a:ext uri="{FF2B5EF4-FFF2-40B4-BE49-F238E27FC236}">
                <a16:creationId xmlns:a16="http://schemas.microsoft.com/office/drawing/2014/main" id="{6EFBE8B0-FEE4-1A4A-84EA-9CDB1A6635D6}"/>
              </a:ext>
            </a:extLst>
          </p:cNvPr>
          <p:cNvSpPr>
            <a:spLocks noGrp="1"/>
          </p:cNvSpPr>
          <p:nvPr>
            <p:ph type="title"/>
          </p:nvPr>
        </p:nvSpPr>
        <p:spPr>
          <a:xfrm>
            <a:off x="1545012" y="195444"/>
            <a:ext cx="5459304" cy="378969"/>
          </a:xfrm>
        </p:spPr>
        <p:txBody>
          <a:bodyPr>
            <a:noAutofit/>
          </a:bodyPr>
          <a:lstStyle/>
          <a:p>
            <a:r>
              <a:rPr lang="pt-BR" altLang="en-US" sz="2400" b="1" dirty="0"/>
              <a:t>Arquitetura em </a:t>
            </a:r>
            <a:r>
              <a:rPr lang="pt-BR" altLang="en-US" sz="2400" b="1" dirty="0" err="1"/>
              <a:t>RNs</a:t>
            </a:r>
            <a:r>
              <a:rPr lang="pt-BR" altLang="en-US" sz="2400" b="1" dirty="0"/>
              <a:t> – Camadas e Número de Neurônios</a:t>
            </a:r>
          </a:p>
        </p:txBody>
      </p:sp>
      <p:sp>
        <p:nvSpPr>
          <p:cNvPr id="52226" name="Espaço Reservado para Conteúdo 2">
            <a:extLst>
              <a:ext uri="{FF2B5EF4-FFF2-40B4-BE49-F238E27FC236}">
                <a16:creationId xmlns:a16="http://schemas.microsoft.com/office/drawing/2014/main" id="{0156B31A-9D6D-3E4D-A93C-D54EB6ABC8E8}"/>
              </a:ext>
            </a:extLst>
          </p:cNvPr>
          <p:cNvSpPr>
            <a:spLocks noGrp="1"/>
          </p:cNvSpPr>
          <p:nvPr>
            <p:ph idx="1"/>
          </p:nvPr>
        </p:nvSpPr>
        <p:spPr>
          <a:xfrm>
            <a:off x="1461592" y="804417"/>
            <a:ext cx="6379317" cy="4076899"/>
          </a:xfrm>
        </p:spPr>
        <p:txBody>
          <a:bodyPr>
            <a:normAutofit lnSpcReduction="10000"/>
          </a:bodyPr>
          <a:lstStyle/>
          <a:p>
            <a:pPr>
              <a:buFont typeface="Arial" panose="020B0604020202020204" pitchFamily="34" charset="0"/>
              <a:buNone/>
            </a:pPr>
            <a:endParaRPr lang="pt-BR" altLang="en-US" sz="1501"/>
          </a:p>
          <a:p>
            <a:r>
              <a:rPr lang="pt-BR" altLang="en-US" sz="1501" b="1"/>
              <a:t>As camadas ocultas</a:t>
            </a:r>
          </a:p>
          <a:p>
            <a:pPr>
              <a:buFont typeface="Arial" panose="020B0604020202020204" pitchFamily="34" charset="0"/>
              <a:buNone/>
            </a:pPr>
            <a:endParaRPr lang="pt-BR" altLang="en-US" sz="1051"/>
          </a:p>
          <a:p>
            <a:pPr lvl="1"/>
            <a:r>
              <a:rPr lang="pt-BR" altLang="en-US" sz="1051"/>
              <a:t>Quantas camadas ocultas? Bem, se seus dados são linearmente separáveis ​​(o que você geralmente sabe quando você começa a codificar uma RN), então você não precisa de nenhuma camada oculta. Naturalmente, você não precisa de uma RN.</a:t>
            </a:r>
          </a:p>
          <a:p>
            <a:endParaRPr lang="pt-BR" altLang="en-US" sz="1051"/>
          </a:p>
          <a:p>
            <a:pPr lvl="1"/>
            <a:r>
              <a:rPr lang="pt-BR" altLang="en-US" sz="1051"/>
              <a:t>Além disso, como você provavelmente sabe, há uma montanha de comentários sobre a questão da configuração de camadas ocultas em RNs </a:t>
            </a:r>
            <a:r>
              <a:rPr lang="pt-BR" altLang="en-US" sz="1051" b="1"/>
              <a:t>(FAQ Referência</a:t>
            </a:r>
            <a:r>
              <a:rPr lang="pt-BR" altLang="en-US" sz="1051"/>
              <a:t>). </a:t>
            </a:r>
          </a:p>
          <a:p>
            <a:pPr lvl="1"/>
            <a:endParaRPr lang="pt-BR" altLang="en-US" sz="1051"/>
          </a:p>
          <a:p>
            <a:pPr lvl="1"/>
            <a:r>
              <a:rPr lang="pt-BR" altLang="en-US" sz="1051"/>
              <a:t>Uma questão dentro deste assunto em que há um consenso é a diferença de desempenho da adição de camadas ocultas adicionais: as situações em que o desempenho melhora com uma segunda (ou terceira, etc.) camada oculta são muito poucas. Uma camada oculta é suficiente para a grande maioria dos problemas.</a:t>
            </a:r>
          </a:p>
          <a:p>
            <a:endParaRPr lang="pt-BR" altLang="en-US" sz="1051"/>
          </a:p>
          <a:p>
            <a:pPr lvl="1"/>
            <a:r>
              <a:rPr lang="pt-BR" altLang="en-US" sz="1051"/>
              <a:t>Então, e quanto ao tamanho da (s) camada (s) oculta (s) - quantos neurônios? Existem algumas regras empíricas, destas, a mais comum é que "o tamanho ótimo da camada oculta é geralmente entre o tamanho da entrada e o tamanho das camadas de saída".</a:t>
            </a:r>
          </a:p>
          <a:p>
            <a:pPr lvl="1"/>
            <a:endParaRPr lang="pt-BR" altLang="en-US" sz="1051"/>
          </a:p>
          <a:p>
            <a:pPr lvl="1"/>
            <a:r>
              <a:rPr lang="pt-BR" altLang="en-US" sz="1051"/>
              <a:t>Em suma, para a maioria dos problemas, é possível obter um desempenho decente (mesmo sem uma segunda etapa de otimização) definindo a configuração da camada oculta usando apenas duas regras: (i) o número de camadas ocultas é igual a uma; e (ii) </a:t>
            </a:r>
            <a:r>
              <a:rPr lang="pt-BR" altLang="en-US" sz="1051" b="1"/>
              <a:t>o número de neurônios nessa camada é a média dos neurônios nas camadas de entrada e saída</a:t>
            </a:r>
            <a:r>
              <a:rPr lang="pt-BR" altLang="en-US" sz="1051"/>
              <a:t>.</a:t>
            </a:r>
          </a:p>
        </p:txBody>
      </p:sp>
    </p:spTree>
    <p:extLst>
      <p:ext uri="{BB962C8B-B14F-4D97-AF65-F5344CB8AC3E}">
        <p14:creationId xmlns:p14="http://schemas.microsoft.com/office/powerpoint/2010/main" val="3204978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ítulo 1">
            <a:extLst>
              <a:ext uri="{FF2B5EF4-FFF2-40B4-BE49-F238E27FC236}">
                <a16:creationId xmlns:a16="http://schemas.microsoft.com/office/drawing/2014/main" id="{DC1981CF-3CDE-8840-89F2-3A2C83A4B834}"/>
              </a:ext>
            </a:extLst>
          </p:cNvPr>
          <p:cNvSpPr>
            <a:spLocks noGrp="1"/>
          </p:cNvSpPr>
          <p:nvPr>
            <p:ph type="title"/>
          </p:nvPr>
        </p:nvSpPr>
        <p:spPr>
          <a:xfrm>
            <a:off x="1545012" y="195444"/>
            <a:ext cx="5459304" cy="378969"/>
          </a:xfrm>
        </p:spPr>
        <p:txBody>
          <a:bodyPr>
            <a:noAutofit/>
          </a:bodyPr>
          <a:lstStyle/>
          <a:p>
            <a:r>
              <a:rPr lang="pt-BR" altLang="en-US" sz="2400" b="1" dirty="0"/>
              <a:t>Arquitetura em </a:t>
            </a:r>
            <a:r>
              <a:rPr lang="pt-BR" altLang="en-US" sz="2400" b="1" dirty="0" err="1"/>
              <a:t>RNs</a:t>
            </a:r>
            <a:r>
              <a:rPr lang="pt-BR" altLang="en-US" sz="2400" b="1" dirty="0"/>
              <a:t> – Tipos de Camadas</a:t>
            </a:r>
          </a:p>
        </p:txBody>
      </p:sp>
      <p:sp>
        <p:nvSpPr>
          <p:cNvPr id="54274" name="Espaço Reservado para Conteúdo 2">
            <a:extLst>
              <a:ext uri="{FF2B5EF4-FFF2-40B4-BE49-F238E27FC236}">
                <a16:creationId xmlns:a16="http://schemas.microsoft.com/office/drawing/2014/main" id="{50E115D4-8928-2F48-B509-7C621B095F14}"/>
              </a:ext>
            </a:extLst>
          </p:cNvPr>
          <p:cNvSpPr>
            <a:spLocks noGrp="1"/>
          </p:cNvSpPr>
          <p:nvPr>
            <p:ph idx="1"/>
          </p:nvPr>
        </p:nvSpPr>
        <p:spPr>
          <a:xfrm>
            <a:off x="1461592" y="697160"/>
            <a:ext cx="6379317" cy="4184155"/>
          </a:xfrm>
        </p:spPr>
        <p:txBody>
          <a:bodyPr/>
          <a:lstStyle/>
          <a:p>
            <a:pPr lvl="1">
              <a:buFont typeface="Arial" panose="020B0604020202020204" pitchFamily="34" charset="0"/>
              <a:buNone/>
            </a:pPr>
            <a:endParaRPr lang="pt-BR" altLang="en-US" sz="1051"/>
          </a:p>
          <a:p>
            <a:r>
              <a:rPr lang="pt-BR" altLang="en-US" sz="1051"/>
              <a:t>O processo de construção de uma Rede Neural Convolucional envolve sempre quatro etapas principais.</a:t>
            </a:r>
          </a:p>
          <a:p>
            <a:endParaRPr lang="pt-BR" altLang="en-US" sz="1051"/>
          </a:p>
          <a:p>
            <a:pPr lvl="2"/>
            <a:r>
              <a:rPr lang="pt-BR" altLang="en-US" sz="751" b="1"/>
              <a:t>Etapa 1: convolução</a:t>
            </a:r>
            <a:endParaRPr lang="pt-BR" altLang="en-US" sz="1051" b="1"/>
          </a:p>
          <a:p>
            <a:pPr lvl="2"/>
            <a:r>
              <a:rPr lang="pt-BR" altLang="en-US" sz="751" b="1"/>
              <a:t>Etapa 2: Pooling</a:t>
            </a:r>
            <a:endParaRPr lang="pt-BR" altLang="en-US" sz="1051" b="1"/>
          </a:p>
          <a:p>
            <a:pPr lvl="2"/>
            <a:r>
              <a:rPr lang="pt-BR" altLang="en-US" sz="751" b="1"/>
              <a:t>Etapa 3: Flattening</a:t>
            </a:r>
            <a:endParaRPr lang="pt-BR" altLang="en-US" sz="1051" b="1"/>
          </a:p>
          <a:p>
            <a:pPr lvl="2"/>
            <a:r>
              <a:rPr lang="pt-BR" altLang="en-US" sz="751" b="1"/>
              <a:t>Etapa 4: Full Connection</a:t>
            </a:r>
            <a:endParaRPr lang="pt-BR" altLang="en-US" sz="1051"/>
          </a:p>
          <a:p>
            <a:endParaRPr lang="pt-BR" altLang="en-US" sz="1051"/>
          </a:p>
          <a:p>
            <a:r>
              <a:rPr lang="pt-BR" altLang="en-US" sz="1051" b="1"/>
              <a:t>Camada Densa (Fully Connected):</a:t>
            </a:r>
          </a:p>
          <a:p>
            <a:pPr lvl="1">
              <a:buFont typeface="Arial" panose="020B0604020202020204" pitchFamily="34" charset="0"/>
              <a:buNone/>
            </a:pPr>
            <a:endParaRPr lang="pt-BR" altLang="en-US" sz="1051"/>
          </a:p>
          <a:p>
            <a:pPr lvl="1"/>
            <a:r>
              <a:rPr lang="pt-BR" altLang="en-US" sz="1051"/>
              <a:t>Uma camada densa é apenas uma camada regular de neurônios em uma rede neural. Cada neurônio recebe entrada de todos os neurônios na camada anterior, portanto, densamente conectados. </a:t>
            </a:r>
          </a:p>
          <a:p>
            <a:pPr lvl="1"/>
            <a:endParaRPr lang="pt-BR" altLang="en-US" sz="1051"/>
          </a:p>
          <a:p>
            <a:pPr lvl="1"/>
            <a:r>
              <a:rPr lang="pt-BR" altLang="en-US" sz="1051"/>
              <a:t>A camada tem uma matriz ponderada W, um vetor de polarização b e as ativações da camada anterior a.</a:t>
            </a:r>
          </a:p>
          <a:p>
            <a:pPr lvl="1"/>
            <a:endParaRPr lang="pt-BR" altLang="en-US" sz="1051"/>
          </a:p>
          <a:p>
            <a:r>
              <a:rPr lang="en-US" altLang="en-US" sz="1051" b="1"/>
              <a:t>Max Pooling / Pooling</a:t>
            </a:r>
          </a:p>
          <a:p>
            <a:pPr lvl="1"/>
            <a:endParaRPr lang="en-US" altLang="en-US" sz="1051"/>
          </a:p>
          <a:p>
            <a:pPr lvl="1"/>
            <a:r>
              <a:rPr lang="pt-BR" altLang="en-US" sz="1051"/>
              <a:t>O </a:t>
            </a:r>
            <a:r>
              <a:rPr lang="pt-BR" altLang="en-US" sz="1051" i="1"/>
              <a:t>Max Pooling</a:t>
            </a:r>
            <a:r>
              <a:rPr lang="pt-BR" altLang="en-US" sz="1051"/>
              <a:t> ou </a:t>
            </a:r>
            <a:r>
              <a:rPr lang="pt-BR" altLang="en-US" sz="1051" i="1"/>
              <a:t>Pooling</a:t>
            </a:r>
            <a:r>
              <a:rPr lang="pt-BR" altLang="en-US" sz="1051"/>
              <a:t> é um processo de discretização baseado em amostra. </a:t>
            </a:r>
          </a:p>
          <a:p>
            <a:pPr lvl="1"/>
            <a:endParaRPr lang="pt-BR" altLang="en-US" sz="1051"/>
          </a:p>
          <a:p>
            <a:pPr lvl="1"/>
            <a:r>
              <a:rPr lang="pt-BR" altLang="en-US" sz="1051"/>
              <a:t>O objetivo é reduzir a amostragem de uma representação de entrada (imagem, matriz de saída de camada oculta, etc.), reduzindo sua dimensionalidade e permitindo suposições sobre os recursos contidos nas sub-regiões categorizadas.</a:t>
            </a:r>
            <a:endParaRPr lang="en-US" altLang="en-US" sz="1051"/>
          </a:p>
        </p:txBody>
      </p:sp>
    </p:spTree>
    <p:extLst>
      <p:ext uri="{BB962C8B-B14F-4D97-AF65-F5344CB8AC3E}">
        <p14:creationId xmlns:p14="http://schemas.microsoft.com/office/powerpoint/2010/main" val="3805483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ítulo 1">
            <a:extLst>
              <a:ext uri="{FF2B5EF4-FFF2-40B4-BE49-F238E27FC236}">
                <a16:creationId xmlns:a16="http://schemas.microsoft.com/office/drawing/2014/main" id="{2C327AD0-BD83-8447-BAAA-AB12495FD2DB}"/>
              </a:ext>
            </a:extLst>
          </p:cNvPr>
          <p:cNvSpPr>
            <a:spLocks noGrp="1"/>
          </p:cNvSpPr>
          <p:nvPr>
            <p:ph type="title"/>
          </p:nvPr>
        </p:nvSpPr>
        <p:spPr>
          <a:xfrm>
            <a:off x="1545012" y="195444"/>
            <a:ext cx="5459304" cy="378969"/>
          </a:xfrm>
        </p:spPr>
        <p:txBody>
          <a:bodyPr>
            <a:noAutofit/>
          </a:bodyPr>
          <a:lstStyle/>
          <a:p>
            <a:r>
              <a:rPr lang="pt-BR" altLang="en-US" sz="2400" b="1" dirty="0"/>
              <a:t>Arquitetura em </a:t>
            </a:r>
            <a:r>
              <a:rPr lang="pt-BR" altLang="en-US" sz="2400" b="1" dirty="0" err="1"/>
              <a:t>RNs</a:t>
            </a:r>
            <a:r>
              <a:rPr lang="pt-BR" altLang="en-US" sz="2400" b="1" dirty="0"/>
              <a:t> – Tipos de Camadas</a:t>
            </a:r>
          </a:p>
        </p:txBody>
      </p:sp>
      <p:sp>
        <p:nvSpPr>
          <p:cNvPr id="56322" name="Espaço Reservado para Conteúdo 2">
            <a:extLst>
              <a:ext uri="{FF2B5EF4-FFF2-40B4-BE49-F238E27FC236}">
                <a16:creationId xmlns:a16="http://schemas.microsoft.com/office/drawing/2014/main" id="{DCF5BA63-2AF7-004A-8196-88B13DE09453}"/>
              </a:ext>
            </a:extLst>
          </p:cNvPr>
          <p:cNvSpPr>
            <a:spLocks noGrp="1"/>
          </p:cNvSpPr>
          <p:nvPr>
            <p:ph idx="1"/>
          </p:nvPr>
        </p:nvSpPr>
        <p:spPr>
          <a:xfrm>
            <a:off x="1461592" y="697160"/>
            <a:ext cx="6379317" cy="4184155"/>
          </a:xfrm>
        </p:spPr>
        <p:txBody>
          <a:bodyPr/>
          <a:lstStyle/>
          <a:p>
            <a:endParaRPr lang="pt-BR" altLang="en-US" sz="1051"/>
          </a:p>
          <a:p>
            <a:r>
              <a:rPr lang="pt-BR" altLang="en-US" sz="1051" b="1"/>
              <a:t>Flattening (Nivelamento):</a:t>
            </a:r>
          </a:p>
          <a:p>
            <a:pPr lvl="1">
              <a:buFont typeface="Arial" panose="020B0604020202020204" pitchFamily="34" charset="0"/>
              <a:buNone/>
            </a:pPr>
            <a:endParaRPr lang="pt-BR" altLang="en-US" sz="1051"/>
          </a:p>
          <a:p>
            <a:pPr lvl="1"/>
            <a:r>
              <a:rPr lang="pt-BR" altLang="en-US" sz="1051"/>
              <a:t>O passo de achatamento é necessário para que você possa fazer uso de camadas totalmente conectadas após algumas camadas convolucionais. </a:t>
            </a:r>
          </a:p>
          <a:p>
            <a:pPr lvl="1"/>
            <a:endParaRPr lang="pt-BR" altLang="en-US" sz="1051"/>
          </a:p>
          <a:p>
            <a:pPr lvl="1"/>
            <a:r>
              <a:rPr lang="pt-BR" altLang="en-US" sz="1051"/>
              <a:t>Camadas totalmente conectadas não têm uma limitação local como camadas convolucionais (que só observam alguma parte local de uma imagem usando filtros convolucionais). </a:t>
            </a:r>
          </a:p>
          <a:p>
            <a:pPr lvl="1"/>
            <a:endParaRPr lang="pt-BR" altLang="en-US" sz="1051"/>
          </a:p>
          <a:p>
            <a:pPr lvl="1"/>
            <a:r>
              <a:rPr lang="pt-BR" altLang="en-US" sz="1051"/>
              <a:t>Isso significa que você pode combinar todos os recursos locais encontrados nas camadas convolucionais anteriores.</a:t>
            </a:r>
          </a:p>
          <a:p>
            <a:pPr lvl="1"/>
            <a:endParaRPr lang="pt-BR" altLang="en-US" sz="1051"/>
          </a:p>
          <a:p>
            <a:pPr lvl="1"/>
            <a:r>
              <a:rPr lang="pt-BR" altLang="en-US" sz="1051"/>
              <a:t>Cada canal de mapa de recursos na saída de uma camada CNN é uma matriz 2D "achatada“ (</a:t>
            </a:r>
            <a:r>
              <a:rPr lang="pt-BR" altLang="en-US" sz="1051" i="1"/>
              <a:t>flat</a:t>
            </a:r>
            <a:r>
              <a:rPr lang="pt-BR" altLang="en-US" sz="1051"/>
              <a:t>) criada pela adição dos resultados de múltiplos kernels 2D (um para cada canal no camada de entrada).</a:t>
            </a:r>
          </a:p>
          <a:p>
            <a:pPr lvl="1"/>
            <a:endParaRPr lang="pt-BR" altLang="en-US" sz="1051"/>
          </a:p>
          <a:p>
            <a:endParaRPr lang="en-US" altLang="en-US" sz="1051"/>
          </a:p>
        </p:txBody>
      </p:sp>
    </p:spTree>
    <p:extLst>
      <p:ext uri="{BB962C8B-B14F-4D97-AF65-F5344CB8AC3E}">
        <p14:creationId xmlns:p14="http://schemas.microsoft.com/office/powerpoint/2010/main" val="1592602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ítulo 1">
            <a:extLst>
              <a:ext uri="{FF2B5EF4-FFF2-40B4-BE49-F238E27FC236}">
                <a16:creationId xmlns:a16="http://schemas.microsoft.com/office/drawing/2014/main" id="{B23C66CE-B7CC-494E-BB1E-5C764C2F15CA}"/>
              </a:ext>
            </a:extLst>
          </p:cNvPr>
          <p:cNvSpPr>
            <a:spLocks noGrp="1"/>
          </p:cNvSpPr>
          <p:nvPr>
            <p:ph type="title"/>
          </p:nvPr>
        </p:nvSpPr>
        <p:spPr>
          <a:xfrm>
            <a:off x="1545012" y="195444"/>
            <a:ext cx="5459304" cy="378969"/>
          </a:xfrm>
        </p:spPr>
        <p:txBody>
          <a:bodyPr>
            <a:noAutofit/>
          </a:bodyPr>
          <a:lstStyle/>
          <a:p>
            <a:r>
              <a:rPr lang="pt-BR" altLang="en-US" sz="2400" b="1" dirty="0"/>
              <a:t>Arquitetura em </a:t>
            </a:r>
            <a:r>
              <a:rPr lang="pt-BR" altLang="en-US" sz="2400" b="1" dirty="0" err="1"/>
              <a:t>RNs</a:t>
            </a:r>
            <a:r>
              <a:rPr lang="pt-BR" altLang="en-US" sz="2400" b="1" dirty="0"/>
              <a:t> – Regularizadores</a:t>
            </a:r>
          </a:p>
        </p:txBody>
      </p:sp>
      <p:sp>
        <p:nvSpPr>
          <p:cNvPr id="58370" name="Espaço Reservado para Conteúdo 2">
            <a:extLst>
              <a:ext uri="{FF2B5EF4-FFF2-40B4-BE49-F238E27FC236}">
                <a16:creationId xmlns:a16="http://schemas.microsoft.com/office/drawing/2014/main" id="{CE7DC540-55C8-014F-BEED-BC3E05953E63}"/>
              </a:ext>
            </a:extLst>
          </p:cNvPr>
          <p:cNvSpPr>
            <a:spLocks noGrp="1"/>
          </p:cNvSpPr>
          <p:nvPr>
            <p:ph idx="1"/>
          </p:nvPr>
        </p:nvSpPr>
        <p:spPr>
          <a:xfrm>
            <a:off x="1461592" y="697160"/>
            <a:ext cx="6379317" cy="4184155"/>
          </a:xfrm>
        </p:spPr>
        <p:txBody>
          <a:bodyPr/>
          <a:lstStyle/>
          <a:p>
            <a:endParaRPr lang="pt-BR" altLang="en-US" sz="1051"/>
          </a:p>
          <a:p>
            <a:r>
              <a:rPr lang="pt-BR" altLang="en-US" sz="1051" b="1"/>
              <a:t>Regularizadores:</a:t>
            </a:r>
          </a:p>
          <a:p>
            <a:endParaRPr lang="pt-BR" altLang="en-US" sz="1051" b="1"/>
          </a:p>
          <a:p>
            <a:r>
              <a:rPr lang="pt-BR" altLang="en-US" sz="1051" b="1"/>
              <a:t>Dropout</a:t>
            </a:r>
          </a:p>
          <a:p>
            <a:pPr lvl="1">
              <a:buFont typeface="Arial" panose="020B0604020202020204" pitchFamily="34" charset="0"/>
              <a:buNone/>
            </a:pPr>
            <a:endParaRPr lang="pt-BR" altLang="en-US" sz="1051"/>
          </a:p>
          <a:p>
            <a:pPr lvl="1"/>
            <a:r>
              <a:rPr lang="pt-BR" altLang="en-US" sz="1051"/>
              <a:t>Dropout é uma técnica de regularização que visa reduzir a complexidade do modelo com o objetivo de evitar </a:t>
            </a:r>
            <a:r>
              <a:rPr lang="pt-BR" altLang="en-US" sz="1051" i="1"/>
              <a:t>overfitting</a:t>
            </a:r>
            <a:r>
              <a:rPr lang="pt-BR" altLang="en-US" sz="1051"/>
              <a:t>.</a:t>
            </a:r>
          </a:p>
          <a:p>
            <a:pPr lvl="1"/>
            <a:endParaRPr lang="pt-BR" altLang="en-US" sz="1051"/>
          </a:p>
          <a:p>
            <a:pPr lvl="1"/>
            <a:r>
              <a:rPr lang="pt-BR" altLang="en-US" sz="1051"/>
              <a:t>Usando dropout, você desativa aleatoriamente certas unidades (neurônios) em uma camada com uma certa probabilidade p de uma distribuição de Bernoulli (normalmente 50%, mas este é outro hiperparâmetro que pode ser modificado) .</a:t>
            </a:r>
          </a:p>
          <a:p>
            <a:pPr lvl="1"/>
            <a:endParaRPr lang="pt-BR" altLang="en-US" sz="1051"/>
          </a:p>
          <a:p>
            <a:pPr lvl="1"/>
            <a:r>
              <a:rPr lang="pt-BR" altLang="en-US" sz="1051"/>
              <a:t>Se você definir a metade das ativações de em uma camada a zero, a rede neural não será capaz de confiar em ativações específicas em um determinado passo de </a:t>
            </a:r>
            <a:r>
              <a:rPr lang="pt-BR" altLang="en-US" sz="1051" i="1"/>
              <a:t>feed-forward </a:t>
            </a:r>
            <a:r>
              <a:rPr lang="pt-BR" altLang="en-US" sz="1051"/>
              <a:t>durante o treinamento. Como conseqüência, </a:t>
            </a:r>
            <a:r>
              <a:rPr lang="pt-BR" altLang="en-US" sz="1051" b="1"/>
              <a:t>a rede neural aprenderá representações diferentes e redundantes</a:t>
            </a:r>
            <a:r>
              <a:rPr lang="pt-BR" altLang="en-US" sz="1051"/>
              <a:t>; a rede </a:t>
            </a:r>
            <a:r>
              <a:rPr lang="pt-BR" altLang="en-US" sz="1051" b="1"/>
              <a:t>não pode confiar na neurônios particulares e a combinação </a:t>
            </a:r>
            <a:r>
              <a:rPr lang="pt-BR" altLang="en-US" sz="1051"/>
              <a:t>(ou interação) destes para estar presente Outro efeito colateral agradável é que </a:t>
            </a:r>
            <a:r>
              <a:rPr lang="pt-BR" altLang="en-US" sz="1051" b="1"/>
              <a:t>o treinamento será mais rápido</a:t>
            </a:r>
            <a:r>
              <a:rPr lang="pt-BR" altLang="en-US" sz="1051"/>
              <a:t>.</a:t>
            </a:r>
          </a:p>
          <a:p>
            <a:pPr lvl="1"/>
            <a:endParaRPr lang="pt-BR" altLang="en-US" sz="1051"/>
          </a:p>
          <a:p>
            <a:pPr lvl="1"/>
            <a:r>
              <a:rPr lang="pt-BR" altLang="en-US" sz="1051"/>
              <a:t>Notas técnicas adicionais: O dropout é aplicado apenas durante o treinamento, e você precisa redimensionar as ativações neuronais remanescentes. Por exemplo, se você definir 50% das ativações em uma determinada camada para zero, você precisará aumentar as outras por um fator de 2. Finalmente, se o treinamento tiver terminado, você usaria a rede completa para testes (ou em outras palavras, você define a probabilidade de dropout para 0).</a:t>
            </a:r>
          </a:p>
          <a:p>
            <a:endParaRPr lang="en-US" altLang="en-US" sz="1051"/>
          </a:p>
        </p:txBody>
      </p:sp>
    </p:spTree>
    <p:extLst>
      <p:ext uri="{BB962C8B-B14F-4D97-AF65-F5344CB8AC3E}">
        <p14:creationId xmlns:p14="http://schemas.microsoft.com/office/powerpoint/2010/main" val="2046988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ítulo 1">
            <a:extLst>
              <a:ext uri="{FF2B5EF4-FFF2-40B4-BE49-F238E27FC236}">
                <a16:creationId xmlns:a16="http://schemas.microsoft.com/office/drawing/2014/main" id="{22550601-45B0-4F4D-834B-D17C8CCB09E9}"/>
              </a:ext>
            </a:extLst>
          </p:cNvPr>
          <p:cNvSpPr>
            <a:spLocks noGrp="1"/>
          </p:cNvSpPr>
          <p:nvPr>
            <p:ph type="title"/>
          </p:nvPr>
        </p:nvSpPr>
        <p:spPr>
          <a:xfrm>
            <a:off x="1545012" y="195444"/>
            <a:ext cx="5459304" cy="378969"/>
          </a:xfrm>
        </p:spPr>
        <p:txBody>
          <a:bodyPr>
            <a:noAutofit/>
          </a:bodyPr>
          <a:lstStyle/>
          <a:p>
            <a:r>
              <a:rPr lang="pt-BR" altLang="en-US" sz="2400" b="1" dirty="0"/>
              <a:t>Arquitetura em </a:t>
            </a:r>
            <a:r>
              <a:rPr lang="pt-BR" altLang="en-US" sz="2400" b="1" dirty="0" err="1"/>
              <a:t>RNs</a:t>
            </a:r>
            <a:r>
              <a:rPr lang="pt-BR" altLang="en-US" sz="2400" b="1" dirty="0"/>
              <a:t> – </a:t>
            </a:r>
            <a:r>
              <a:rPr lang="pt-BR" altLang="en-US" sz="2400" b="1" dirty="0" err="1"/>
              <a:t>Otimizadores</a:t>
            </a:r>
            <a:endParaRPr lang="pt-BR" altLang="en-US" sz="2400" b="1" dirty="0"/>
          </a:p>
        </p:txBody>
      </p:sp>
      <p:sp>
        <p:nvSpPr>
          <p:cNvPr id="60418" name="Espaço Reservado para Conteúdo 2">
            <a:extLst>
              <a:ext uri="{FF2B5EF4-FFF2-40B4-BE49-F238E27FC236}">
                <a16:creationId xmlns:a16="http://schemas.microsoft.com/office/drawing/2014/main" id="{66409007-7C7E-7647-A9C3-D9AA1EBCCD71}"/>
              </a:ext>
            </a:extLst>
          </p:cNvPr>
          <p:cNvSpPr>
            <a:spLocks noGrp="1"/>
          </p:cNvSpPr>
          <p:nvPr>
            <p:ph idx="1"/>
          </p:nvPr>
        </p:nvSpPr>
        <p:spPr>
          <a:xfrm>
            <a:off x="1461592" y="589906"/>
            <a:ext cx="6379317" cy="4291410"/>
          </a:xfrm>
        </p:spPr>
        <p:txBody>
          <a:bodyPr>
            <a:normAutofit lnSpcReduction="10000"/>
          </a:bodyPr>
          <a:lstStyle/>
          <a:p>
            <a:endParaRPr lang="pt-BR" altLang="en-US" sz="1051"/>
          </a:p>
          <a:p>
            <a:r>
              <a:rPr lang="pt-BR" altLang="en-US" sz="1051" b="1"/>
              <a:t>Otimizadores:</a:t>
            </a:r>
          </a:p>
          <a:p>
            <a:endParaRPr lang="pt-BR" altLang="en-US" sz="1051"/>
          </a:p>
          <a:p>
            <a:r>
              <a:rPr lang="en-US" altLang="en-US" sz="1051" b="1"/>
              <a:t>RMSProp</a:t>
            </a:r>
          </a:p>
          <a:p>
            <a:pPr lvl="1"/>
            <a:endParaRPr lang="en-US" altLang="en-US" sz="1051"/>
          </a:p>
          <a:p>
            <a:pPr lvl="1"/>
            <a:r>
              <a:rPr lang="pt-BR" altLang="en-US" sz="1051"/>
              <a:t>O otimizador RMSprop é semelhante ao algoritmo de descida de gradiente com momentum. </a:t>
            </a:r>
          </a:p>
          <a:p>
            <a:pPr lvl="1"/>
            <a:endParaRPr lang="pt-BR" altLang="en-US" sz="1051"/>
          </a:p>
          <a:p>
            <a:pPr lvl="1"/>
            <a:r>
              <a:rPr lang="pt-BR" altLang="en-US" sz="1051"/>
              <a:t>O otimizador do RMSprop restringe as oscilações na direção vertical. Portanto, podemos aumentar nossa taxa de aprendizado e nosso algoritmo pode tomar medidas maiores na direção horizontal convergindo mais rapidamente. A diferença entre RMSprop e gradiente descendente é como os gradientes são calculados. </a:t>
            </a:r>
          </a:p>
          <a:p>
            <a:pPr lvl="1"/>
            <a:endParaRPr lang="pt-BR" altLang="en-US" sz="1051"/>
          </a:p>
          <a:p>
            <a:r>
              <a:rPr lang="en-US" altLang="en-US" sz="1051" b="1"/>
              <a:t>Adam</a:t>
            </a:r>
          </a:p>
          <a:p>
            <a:pPr lvl="1"/>
            <a:endParaRPr lang="en-US" altLang="en-US" sz="1051"/>
          </a:p>
          <a:p>
            <a:pPr lvl="1"/>
            <a:r>
              <a:rPr lang="pt-BR" altLang="en-US" sz="1051"/>
              <a:t>Adam é um algoritmo de otimização que pode ser usado em vez do procedimento clássico de descida de gradiente estocástico para atualizar os pesos da rede de forma iterativa com base nos dados de treinamento.</a:t>
            </a:r>
          </a:p>
          <a:p>
            <a:pPr lvl="1"/>
            <a:endParaRPr lang="pt-BR" altLang="en-US" sz="1051"/>
          </a:p>
          <a:p>
            <a:pPr lvl="1"/>
            <a:r>
              <a:rPr lang="pt-BR" altLang="en-US" sz="1051"/>
              <a:t>A descida de gradiente estocástica mantém uma única taxa de aprendizado (denominada alfa) para todas as atualizações de peso e a taxa de aprendizado não muda durante o treinamento. Uma taxa de aprendizado é mantida para cada peso de rede (parâmetro) e adaptada separadamente à medida que o aprendizado se desdobra. </a:t>
            </a:r>
          </a:p>
          <a:p>
            <a:pPr lvl="1"/>
            <a:endParaRPr lang="pt-BR" altLang="en-US" sz="1051"/>
          </a:p>
          <a:p>
            <a:pPr lvl="1"/>
            <a:r>
              <a:rPr lang="pt-BR" altLang="en-US" sz="1051"/>
              <a:t>O método calcula as taxas individuais de aprendizagem adaptativa para diferentes parâmetros a partir das estimativas do primeiro e segundo momentos dos gradientes.</a:t>
            </a:r>
          </a:p>
          <a:p>
            <a:pPr lvl="1"/>
            <a:endParaRPr lang="pt-BR" altLang="en-US" sz="1051"/>
          </a:p>
          <a:p>
            <a:endParaRPr lang="en-US" altLang="en-US" sz="1051"/>
          </a:p>
        </p:txBody>
      </p:sp>
    </p:spTree>
    <p:extLst>
      <p:ext uri="{BB962C8B-B14F-4D97-AF65-F5344CB8AC3E}">
        <p14:creationId xmlns:p14="http://schemas.microsoft.com/office/powerpoint/2010/main" val="727683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ítulo 1">
            <a:extLst>
              <a:ext uri="{FF2B5EF4-FFF2-40B4-BE49-F238E27FC236}">
                <a16:creationId xmlns:a16="http://schemas.microsoft.com/office/drawing/2014/main" id="{3EBD081B-C0EE-E04D-8972-2E76A9979878}"/>
              </a:ext>
            </a:extLst>
          </p:cNvPr>
          <p:cNvSpPr>
            <a:spLocks noGrp="1"/>
          </p:cNvSpPr>
          <p:nvPr>
            <p:ph type="title"/>
          </p:nvPr>
        </p:nvSpPr>
        <p:spPr>
          <a:xfrm>
            <a:off x="1545012" y="195444"/>
            <a:ext cx="5459304" cy="378969"/>
          </a:xfrm>
        </p:spPr>
        <p:txBody>
          <a:bodyPr>
            <a:noAutofit/>
          </a:bodyPr>
          <a:lstStyle/>
          <a:p>
            <a:r>
              <a:rPr lang="pt-BR" altLang="en-US" sz="2400" b="1" dirty="0"/>
              <a:t>Arquitetura em </a:t>
            </a:r>
            <a:r>
              <a:rPr lang="pt-BR" altLang="en-US" sz="2400" b="1" dirty="0" err="1"/>
              <a:t>RNs</a:t>
            </a:r>
            <a:r>
              <a:rPr lang="pt-BR" altLang="en-US" sz="2400" b="1" dirty="0"/>
              <a:t> – Topologias</a:t>
            </a:r>
          </a:p>
        </p:txBody>
      </p:sp>
      <p:pic>
        <p:nvPicPr>
          <p:cNvPr id="62466" name="Espaço Reservado para Conteúdo 4" descr="Topologias - Redes Neurais.png">
            <a:extLst>
              <a:ext uri="{FF2B5EF4-FFF2-40B4-BE49-F238E27FC236}">
                <a16:creationId xmlns:a16="http://schemas.microsoft.com/office/drawing/2014/main" id="{F04A71B2-E142-7141-8764-9892744328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55913" y="655450"/>
            <a:ext cx="3593059" cy="4492812"/>
          </a:xfrm>
        </p:spPr>
      </p:pic>
    </p:spTree>
    <p:extLst>
      <p:ext uri="{BB962C8B-B14F-4D97-AF65-F5344CB8AC3E}">
        <p14:creationId xmlns:p14="http://schemas.microsoft.com/office/powerpoint/2010/main" val="3421464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69994036-22E6-6D49-B129-D701BFC27211}"/>
              </a:ext>
            </a:extLst>
          </p:cNvPr>
          <p:cNvSpPr>
            <a:spLocks noGrp="1"/>
          </p:cNvSpPr>
          <p:nvPr>
            <p:ph type="title"/>
          </p:nvPr>
        </p:nvSpPr>
        <p:spPr>
          <a:xfrm>
            <a:off x="1545013" y="141816"/>
            <a:ext cx="6162423" cy="432597"/>
          </a:xfrm>
        </p:spPr>
        <p:txBody>
          <a:bodyPr>
            <a:noAutofit/>
          </a:bodyPr>
          <a:lstStyle/>
          <a:p>
            <a:r>
              <a:rPr lang="en-US" altLang="en-US" sz="2400" b="1" dirty="0"/>
              <a:t>DEMO – </a:t>
            </a:r>
            <a:r>
              <a:rPr lang="en-US" altLang="en-US" sz="2400" b="1" dirty="0" err="1"/>
              <a:t>Keras</a:t>
            </a:r>
            <a:r>
              <a:rPr lang="en-US" altLang="en-US" sz="2400" b="1" dirty="0"/>
              <a:t> + GANs + MNIST</a:t>
            </a:r>
          </a:p>
        </p:txBody>
      </p:sp>
      <p:pic>
        <p:nvPicPr>
          <p:cNvPr id="2" name="Picture 1">
            <a:extLst>
              <a:ext uri="{FF2B5EF4-FFF2-40B4-BE49-F238E27FC236}">
                <a16:creationId xmlns:a16="http://schemas.microsoft.com/office/drawing/2014/main" id="{264B1446-120F-CD44-A32C-912C08D2C5F9}"/>
              </a:ext>
            </a:extLst>
          </p:cNvPr>
          <p:cNvPicPr>
            <a:picLocks noChangeAspect="1"/>
          </p:cNvPicPr>
          <p:nvPr/>
        </p:nvPicPr>
        <p:blipFill>
          <a:blip r:embed="rId3"/>
          <a:stretch>
            <a:fillRect/>
          </a:stretch>
        </p:blipFill>
        <p:spPr>
          <a:xfrm>
            <a:off x="1399925" y="1014084"/>
            <a:ext cx="3809476" cy="2133307"/>
          </a:xfrm>
          <a:prstGeom prst="rect">
            <a:avLst/>
          </a:prstGeom>
        </p:spPr>
      </p:pic>
      <p:pic>
        <p:nvPicPr>
          <p:cNvPr id="3" name="Picture 2">
            <a:extLst>
              <a:ext uri="{FF2B5EF4-FFF2-40B4-BE49-F238E27FC236}">
                <a16:creationId xmlns:a16="http://schemas.microsoft.com/office/drawing/2014/main" id="{E864F852-89C2-6C47-9981-F85E940B784B}"/>
              </a:ext>
            </a:extLst>
          </p:cNvPr>
          <p:cNvPicPr>
            <a:picLocks noChangeAspect="1"/>
          </p:cNvPicPr>
          <p:nvPr/>
        </p:nvPicPr>
        <p:blipFill>
          <a:blip r:embed="rId4"/>
          <a:stretch>
            <a:fillRect/>
          </a:stretch>
        </p:blipFill>
        <p:spPr>
          <a:xfrm>
            <a:off x="4246768" y="1777864"/>
            <a:ext cx="3114813" cy="3114813"/>
          </a:xfrm>
          <a:prstGeom prst="rect">
            <a:avLst/>
          </a:prstGeom>
        </p:spPr>
      </p:pic>
    </p:spTree>
    <p:extLst>
      <p:ext uri="{BB962C8B-B14F-4D97-AF65-F5344CB8AC3E}">
        <p14:creationId xmlns:p14="http://schemas.microsoft.com/office/powerpoint/2010/main" val="409545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475326" y="2378160"/>
            <a:ext cx="1666931" cy="300082"/>
          </a:xfrm>
          <a:prstGeom prst="rect">
            <a:avLst/>
          </a:prstGeom>
          <a:noFill/>
        </p:spPr>
        <p:txBody>
          <a:bodyPr wrap="none" rtlCol="0">
            <a:spAutoFit/>
          </a:bodyPr>
          <a:lstStyle/>
          <a:p>
            <a:r>
              <a:rPr lang="en-US" sz="1350" dirty="0" err="1"/>
              <a:t>Visão</a:t>
            </a:r>
            <a:r>
              <a:rPr lang="en-US" sz="1350" dirty="0"/>
              <a:t> </a:t>
            </a:r>
            <a:r>
              <a:rPr lang="en-US" sz="1350" dirty="0" err="1"/>
              <a:t>Computacional</a:t>
            </a:r>
            <a:endParaRPr lang="en-US" sz="1350" dirty="0"/>
          </a:p>
        </p:txBody>
      </p:sp>
      <p:sp>
        <p:nvSpPr>
          <p:cNvPr id="11" name="TextBox 10"/>
          <p:cNvSpPr txBox="1"/>
          <p:nvPr/>
        </p:nvSpPr>
        <p:spPr>
          <a:xfrm>
            <a:off x="1231334" y="3984369"/>
            <a:ext cx="2845844" cy="300082"/>
          </a:xfrm>
          <a:prstGeom prst="rect">
            <a:avLst/>
          </a:prstGeom>
          <a:noFill/>
        </p:spPr>
        <p:txBody>
          <a:bodyPr wrap="none" rtlCol="0">
            <a:spAutoFit/>
          </a:bodyPr>
          <a:lstStyle/>
          <a:p>
            <a:r>
              <a:rPr lang="en-US" sz="1350" dirty="0" err="1"/>
              <a:t>Processamento</a:t>
            </a:r>
            <a:r>
              <a:rPr lang="en-US" sz="1350" dirty="0"/>
              <a:t> de </a:t>
            </a:r>
            <a:r>
              <a:rPr lang="en-US" sz="1350" dirty="0" err="1"/>
              <a:t>Linguagem</a:t>
            </a:r>
            <a:r>
              <a:rPr lang="en-US" sz="1350" dirty="0"/>
              <a:t> Natural</a:t>
            </a:r>
          </a:p>
        </p:txBody>
      </p:sp>
      <p:sp>
        <p:nvSpPr>
          <p:cNvPr id="12" name="TextBox 11"/>
          <p:cNvSpPr txBox="1"/>
          <p:nvPr/>
        </p:nvSpPr>
        <p:spPr>
          <a:xfrm>
            <a:off x="6148444" y="3970077"/>
            <a:ext cx="803297" cy="300082"/>
          </a:xfrm>
          <a:prstGeom prst="rect">
            <a:avLst/>
          </a:prstGeom>
          <a:noFill/>
        </p:spPr>
        <p:txBody>
          <a:bodyPr wrap="none" rtlCol="0">
            <a:spAutoFit/>
          </a:bodyPr>
          <a:lstStyle/>
          <a:p>
            <a:r>
              <a:rPr lang="en-US" sz="1350" dirty="0" err="1"/>
              <a:t>Robótica</a:t>
            </a:r>
            <a:endParaRPr lang="en-US" sz="1350" dirty="0"/>
          </a:p>
        </p:txBody>
      </p:sp>
      <p:sp>
        <p:nvSpPr>
          <p:cNvPr id="13" name="TextBox 12"/>
          <p:cNvSpPr txBox="1"/>
          <p:nvPr/>
        </p:nvSpPr>
        <p:spPr>
          <a:xfrm>
            <a:off x="5343190" y="2249093"/>
            <a:ext cx="2399183" cy="300082"/>
          </a:xfrm>
          <a:prstGeom prst="rect">
            <a:avLst/>
          </a:prstGeom>
          <a:noFill/>
        </p:spPr>
        <p:txBody>
          <a:bodyPr wrap="none" rtlCol="0">
            <a:spAutoFit/>
          </a:bodyPr>
          <a:lstStyle/>
          <a:p>
            <a:r>
              <a:rPr lang="en-US" sz="1350" dirty="0"/>
              <a:t>TTS – STT – </a:t>
            </a:r>
            <a:r>
              <a:rPr lang="en-US" sz="1350" dirty="0" err="1"/>
              <a:t>Fala</a:t>
            </a:r>
            <a:r>
              <a:rPr lang="en-US" sz="1350" dirty="0"/>
              <a:t> </a:t>
            </a:r>
            <a:r>
              <a:rPr lang="en-US" sz="1350" dirty="0" err="1"/>
              <a:t>Computacional</a:t>
            </a:r>
            <a:endParaRPr lang="en-US" sz="1350" dirty="0"/>
          </a:p>
        </p:txBody>
      </p:sp>
      <p:sp>
        <p:nvSpPr>
          <p:cNvPr id="14" name="Content Placeholder 2"/>
          <p:cNvSpPr>
            <a:spLocks noGrp="1"/>
          </p:cNvSpPr>
          <p:nvPr>
            <p:ph idx="1"/>
          </p:nvPr>
        </p:nvSpPr>
        <p:spPr>
          <a:xfrm>
            <a:off x="806880" y="782664"/>
            <a:ext cx="7886700" cy="470619"/>
          </a:xfrm>
        </p:spPr>
        <p:txBody>
          <a:bodyPr>
            <a:normAutofit/>
          </a:bodyPr>
          <a:lstStyle/>
          <a:p>
            <a:pPr marL="0" indent="0">
              <a:buNone/>
            </a:pPr>
            <a:r>
              <a:rPr lang="en-US" sz="1800" b="1" dirty="0" err="1"/>
              <a:t>Qual</a:t>
            </a:r>
            <a:r>
              <a:rPr lang="en-US" sz="1800" b="1" dirty="0"/>
              <a:t> o </a:t>
            </a:r>
            <a:r>
              <a:rPr lang="en-US" sz="1800" b="1" dirty="0" err="1"/>
              <a:t>desafio</a:t>
            </a:r>
            <a:r>
              <a:rPr lang="en-US" sz="1800" b="1" dirty="0"/>
              <a:t>? </a:t>
            </a:r>
            <a:r>
              <a:rPr lang="en-US" sz="1800" dirty="0"/>
              <a:t>O </a:t>
            </a:r>
            <a:r>
              <a:rPr lang="en-US" sz="1800" dirty="0" err="1"/>
              <a:t>entendimento</a:t>
            </a:r>
            <a:r>
              <a:rPr lang="en-US" sz="1800" dirty="0"/>
              <a:t> de entradas </a:t>
            </a:r>
            <a:r>
              <a:rPr lang="en-US" sz="1800" dirty="0" err="1"/>
              <a:t>não</a:t>
            </a:r>
            <a:r>
              <a:rPr lang="en-US" sz="1800" dirty="0"/>
              <a:t> </a:t>
            </a:r>
            <a:r>
              <a:rPr lang="en-US" sz="1800" dirty="0" err="1"/>
              <a:t>estruturadas</a:t>
            </a:r>
            <a:r>
              <a:rPr lang="en-US" sz="1800" dirty="0"/>
              <a:t> e </a:t>
            </a:r>
            <a:r>
              <a:rPr lang="en-US" sz="1800" dirty="0" err="1"/>
              <a:t>complexos</a:t>
            </a:r>
            <a:endParaRPr lang="en-US" sz="1800" dirty="0"/>
          </a:p>
        </p:txBody>
      </p:sp>
      <p:pic>
        <p:nvPicPr>
          <p:cNvPr id="1028" name="Picture 4" descr="https://upload.wikimedia.org/wikipedia/commons/thumb/f/fc/Floor_7a_bookstacks_in_Sterling_Memorial_Library.jpg/1280px-Floor_7a_bookstacks_in_Sterling_Memorial_Librar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4972" y="2793897"/>
            <a:ext cx="1447641" cy="11581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Waveform of Habana syndrome sou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7736" y="1324470"/>
            <a:ext cx="2623661" cy="7444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miMa-099-semantic-segment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7732" y="1330997"/>
            <a:ext cx="1464881" cy="9759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6/65/Hands-free_Driving.jpg/1280px-Hands-free_Driv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3910" y="2678242"/>
            <a:ext cx="1777841" cy="127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182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69994036-22E6-6D49-B129-D701BFC27211}"/>
              </a:ext>
            </a:extLst>
          </p:cNvPr>
          <p:cNvSpPr>
            <a:spLocks noGrp="1"/>
          </p:cNvSpPr>
          <p:nvPr>
            <p:ph type="title"/>
          </p:nvPr>
        </p:nvSpPr>
        <p:spPr>
          <a:xfrm>
            <a:off x="1545013" y="141816"/>
            <a:ext cx="6162423" cy="432597"/>
          </a:xfrm>
        </p:spPr>
        <p:txBody>
          <a:bodyPr>
            <a:noAutofit/>
          </a:bodyPr>
          <a:lstStyle/>
          <a:p>
            <a:r>
              <a:rPr lang="en-US" altLang="en-US" sz="2400" b="1" dirty="0"/>
              <a:t>DEMO – </a:t>
            </a:r>
            <a:r>
              <a:rPr lang="en-US" altLang="en-US" sz="2400" b="1" dirty="0" err="1"/>
              <a:t>Keras</a:t>
            </a:r>
            <a:r>
              <a:rPr lang="en-US" altLang="en-US" sz="2400" b="1" dirty="0"/>
              <a:t> + GANs + MNIST</a:t>
            </a:r>
          </a:p>
        </p:txBody>
      </p:sp>
      <p:pic>
        <p:nvPicPr>
          <p:cNvPr id="51202" name="Picture 2">
            <a:extLst>
              <a:ext uri="{FF2B5EF4-FFF2-40B4-BE49-F238E27FC236}">
                <a16:creationId xmlns:a16="http://schemas.microsoft.com/office/drawing/2014/main" id="{46CA7A5D-1914-C14D-A982-CC799A21C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809" y="898562"/>
            <a:ext cx="5642830" cy="38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025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4E8908-5CF5-8B44-B4D2-1B86FC66A850}"/>
              </a:ext>
            </a:extLst>
          </p:cNvPr>
          <p:cNvPicPr>
            <a:picLocks noChangeAspect="1"/>
          </p:cNvPicPr>
          <p:nvPr/>
        </p:nvPicPr>
        <p:blipFill>
          <a:blip r:embed="rId2"/>
          <a:stretch>
            <a:fillRect/>
          </a:stretch>
        </p:blipFill>
        <p:spPr>
          <a:xfrm>
            <a:off x="1583941" y="266217"/>
            <a:ext cx="6129815" cy="4676173"/>
          </a:xfrm>
          <a:prstGeom prst="rect">
            <a:avLst/>
          </a:prstGeom>
        </p:spPr>
      </p:pic>
    </p:spTree>
    <p:extLst>
      <p:ext uri="{BB962C8B-B14F-4D97-AF65-F5344CB8AC3E}">
        <p14:creationId xmlns:p14="http://schemas.microsoft.com/office/powerpoint/2010/main" val="2708168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TextBox 25"/>
          <p:cNvSpPr txBox="1">
            <a:spLocks noChangeArrowheads="1"/>
          </p:cNvSpPr>
          <p:nvPr/>
        </p:nvSpPr>
        <p:spPr bwMode="auto">
          <a:xfrm>
            <a:off x="2228646" y="4191043"/>
            <a:ext cx="4686710" cy="446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110000"/>
              </a:lnSpc>
            </a:pPr>
            <a:r>
              <a:rPr lang="en-US" sz="700" dirty="0">
                <a:solidFill>
                  <a:srgbClr val="626E73"/>
                </a:solidFill>
                <a:latin typeface="Roboto Light"/>
                <a:cs typeface="Roboto Light"/>
              </a:rPr>
              <a:t>Copyright </a:t>
            </a:r>
            <a:r>
              <a:rPr lang="de-DE" sz="700" dirty="0">
                <a:solidFill>
                  <a:srgbClr val="626E73"/>
                </a:solidFill>
                <a:latin typeface="Roboto Light"/>
                <a:cs typeface="Roboto Light"/>
              </a:rPr>
              <a:t>© </a:t>
            </a:r>
            <a:r>
              <a:rPr lang="en-US" sz="700" dirty="0">
                <a:solidFill>
                  <a:srgbClr val="626E73"/>
                </a:solidFill>
                <a:latin typeface="Roboto Light"/>
                <a:cs typeface="Roboto Light"/>
              </a:rPr>
              <a:t>2023 | Professor Dr. José Ahirton Batista Lopes Filho</a:t>
            </a:r>
          </a:p>
          <a:p>
            <a:pPr algn="ctr" eaLnBrk="1" hangingPunct="1">
              <a:lnSpc>
                <a:spcPct val="110000"/>
              </a:lnSpc>
            </a:pPr>
            <a:r>
              <a:rPr lang="en-US" sz="700" dirty="0" err="1">
                <a:solidFill>
                  <a:srgbClr val="626E73"/>
                </a:solidFill>
                <a:latin typeface="Roboto Light"/>
                <a:cs typeface="Roboto Light"/>
              </a:rPr>
              <a:t>Todos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direitos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reservados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Reprodução</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ou</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divulgação</a:t>
            </a:r>
            <a:r>
              <a:rPr lang="en-US" sz="700" dirty="0">
                <a:solidFill>
                  <a:srgbClr val="626E73"/>
                </a:solidFill>
                <a:latin typeface="Roboto Light"/>
                <a:cs typeface="Roboto Light"/>
              </a:rPr>
              <a:t> total </a:t>
            </a:r>
            <a:r>
              <a:rPr lang="en-US" sz="700" dirty="0" err="1">
                <a:solidFill>
                  <a:srgbClr val="626E73"/>
                </a:solidFill>
                <a:latin typeface="Roboto Light"/>
                <a:cs typeface="Roboto Light"/>
              </a:rPr>
              <a:t>ou</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parcial</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deste</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documento</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é</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expressamente</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proibido</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sem</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consentimento</a:t>
            </a:r>
            <a:r>
              <a:rPr lang="en-US" sz="700" dirty="0">
                <a:solidFill>
                  <a:srgbClr val="626E73"/>
                </a:solidFill>
                <a:latin typeface="Roboto Light"/>
                <a:cs typeface="Roboto Light"/>
              </a:rPr>
              <a:t> formal, </a:t>
            </a:r>
            <a:r>
              <a:rPr lang="en-US" sz="700" dirty="0" err="1">
                <a:solidFill>
                  <a:srgbClr val="626E73"/>
                </a:solidFill>
                <a:latin typeface="Roboto Light"/>
                <a:cs typeface="Roboto Light"/>
              </a:rPr>
              <a:t>por</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escrito</a:t>
            </a:r>
            <a:r>
              <a:rPr lang="en-US" sz="700" dirty="0">
                <a:solidFill>
                  <a:srgbClr val="626E73"/>
                </a:solidFill>
                <a:latin typeface="Roboto Light"/>
                <a:cs typeface="Roboto Light"/>
              </a:rPr>
              <a:t>, do professor/</a:t>
            </a:r>
            <a:r>
              <a:rPr lang="en-US" sz="700" dirty="0" err="1">
                <a:solidFill>
                  <a:srgbClr val="626E73"/>
                </a:solidFill>
                <a:latin typeface="Roboto Light"/>
                <a:cs typeface="Roboto Light"/>
              </a:rPr>
              <a:t>autor</a:t>
            </a:r>
            <a:r>
              <a:rPr lang="en-US" sz="700" dirty="0">
                <a:solidFill>
                  <a:srgbClr val="626E73"/>
                </a:solidFill>
                <a:latin typeface="Roboto Light"/>
                <a:cs typeface="Roboto Light"/>
              </a:rPr>
              <a:t>.</a:t>
            </a:r>
          </a:p>
        </p:txBody>
      </p:sp>
      <p:sp>
        <p:nvSpPr>
          <p:cNvPr id="33" name="TextBox 32"/>
          <p:cNvSpPr txBox="1"/>
          <p:nvPr/>
        </p:nvSpPr>
        <p:spPr>
          <a:xfrm>
            <a:off x="1" y="760789"/>
            <a:ext cx="9144000" cy="630942"/>
          </a:xfrm>
          <a:prstGeom prst="rect">
            <a:avLst/>
          </a:prstGeom>
          <a:noFill/>
        </p:spPr>
        <p:txBody>
          <a:bodyPr wrap="square" rtlCol="0">
            <a:spAutoFit/>
          </a:bodyPr>
          <a:lstStyle/>
          <a:p>
            <a:pPr algn="ctr"/>
            <a:r>
              <a:rPr lang="en-US" sz="3500" dirty="0">
                <a:solidFill>
                  <a:srgbClr val="626E73"/>
                </a:solidFill>
                <a:latin typeface="Gotham HTF Light"/>
                <a:cs typeface="Gotham HTF Light"/>
              </a:rPr>
              <a:t>OBRIGADO</a:t>
            </a:r>
          </a:p>
        </p:txBody>
      </p:sp>
      <p:pic>
        <p:nvPicPr>
          <p:cNvPr id="13" name="Imagem 6">
            <a:extLst>
              <a:ext uri="{FF2B5EF4-FFF2-40B4-BE49-F238E27FC236}">
                <a16:creationId xmlns:a16="http://schemas.microsoft.com/office/drawing/2014/main" id="{11FBB89F-B45D-F84A-A751-75D47A792984}"/>
              </a:ext>
            </a:extLst>
          </p:cNvPr>
          <p:cNvPicPr>
            <a:picLocks noChangeAspect="1"/>
          </p:cNvPicPr>
          <p:nvPr/>
        </p:nvPicPr>
        <p:blipFill>
          <a:blip r:embed="rId3"/>
          <a:stretch>
            <a:fillRect/>
          </a:stretch>
        </p:blipFill>
        <p:spPr>
          <a:xfrm>
            <a:off x="1562082" y="2881860"/>
            <a:ext cx="1003282" cy="349982"/>
          </a:xfrm>
          <a:prstGeom prst="rect">
            <a:avLst/>
          </a:prstGeom>
        </p:spPr>
      </p:pic>
      <p:pic>
        <p:nvPicPr>
          <p:cNvPr id="14" name="Imagem 7">
            <a:extLst>
              <a:ext uri="{FF2B5EF4-FFF2-40B4-BE49-F238E27FC236}">
                <a16:creationId xmlns:a16="http://schemas.microsoft.com/office/drawing/2014/main" id="{425E4167-1875-7C4B-9AF7-B5ED7E836649}"/>
              </a:ext>
            </a:extLst>
          </p:cNvPr>
          <p:cNvPicPr>
            <a:picLocks noChangeAspect="1"/>
          </p:cNvPicPr>
          <p:nvPr/>
        </p:nvPicPr>
        <p:blipFill>
          <a:blip r:embed="rId4"/>
          <a:stretch>
            <a:fillRect/>
          </a:stretch>
        </p:blipFill>
        <p:spPr>
          <a:xfrm>
            <a:off x="4097431" y="2914976"/>
            <a:ext cx="832828" cy="329258"/>
          </a:xfrm>
          <a:prstGeom prst="rect">
            <a:avLst/>
          </a:prstGeom>
        </p:spPr>
      </p:pic>
      <p:sp>
        <p:nvSpPr>
          <p:cNvPr id="15" name="CaixaDeTexto 8">
            <a:extLst>
              <a:ext uri="{FF2B5EF4-FFF2-40B4-BE49-F238E27FC236}">
                <a16:creationId xmlns:a16="http://schemas.microsoft.com/office/drawing/2014/main" id="{B247B5D7-6B03-504F-B9D8-56D62E5CE54A}"/>
              </a:ext>
            </a:extLst>
          </p:cNvPr>
          <p:cNvSpPr txBox="1"/>
          <p:nvPr/>
        </p:nvSpPr>
        <p:spPr>
          <a:xfrm>
            <a:off x="3729562" y="3572119"/>
            <a:ext cx="2737916" cy="276999"/>
          </a:xfrm>
          <a:prstGeom prst="rect">
            <a:avLst/>
          </a:prstGeom>
          <a:noFill/>
        </p:spPr>
        <p:txBody>
          <a:bodyPr wrap="square" rtlCol="0">
            <a:spAutoFit/>
          </a:bodyPr>
          <a:lstStyle/>
          <a:p>
            <a:r>
              <a:rPr lang="pt-BR" sz="1200" b="1" dirty="0"/>
              <a:t>ahirtonlopes@gmail.com</a:t>
            </a:r>
          </a:p>
        </p:txBody>
      </p:sp>
      <p:pic>
        <p:nvPicPr>
          <p:cNvPr id="16" name="Imagem 10">
            <a:extLst>
              <a:ext uri="{FF2B5EF4-FFF2-40B4-BE49-F238E27FC236}">
                <a16:creationId xmlns:a16="http://schemas.microsoft.com/office/drawing/2014/main" id="{344F9980-2DFA-104F-88E8-A23B920455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375" y="1586723"/>
            <a:ext cx="1376434" cy="1376434"/>
          </a:xfrm>
          <a:prstGeom prst="rect">
            <a:avLst/>
          </a:prstGeom>
        </p:spPr>
      </p:pic>
      <p:pic>
        <p:nvPicPr>
          <p:cNvPr id="17" name="Imagem 12">
            <a:extLst>
              <a:ext uri="{FF2B5EF4-FFF2-40B4-BE49-F238E27FC236}">
                <a16:creationId xmlns:a16="http://schemas.microsoft.com/office/drawing/2014/main" id="{60D0EC2E-594E-C247-A198-79CE34385A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5819" y="1591819"/>
            <a:ext cx="1293700" cy="1293700"/>
          </a:xfrm>
          <a:prstGeom prst="rect">
            <a:avLst/>
          </a:prstGeom>
        </p:spPr>
      </p:pic>
      <p:pic>
        <p:nvPicPr>
          <p:cNvPr id="18" name="Picture 17">
            <a:extLst>
              <a:ext uri="{FF2B5EF4-FFF2-40B4-BE49-F238E27FC236}">
                <a16:creationId xmlns:a16="http://schemas.microsoft.com/office/drawing/2014/main" id="{5576561B-F0FC-474A-958D-FA6101B4A1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6567" y="1733656"/>
            <a:ext cx="1157577" cy="1122142"/>
          </a:xfrm>
          <a:prstGeom prst="rect">
            <a:avLst/>
          </a:prstGeom>
        </p:spPr>
      </p:pic>
      <p:pic>
        <p:nvPicPr>
          <p:cNvPr id="21" name="Picture 20">
            <a:extLst>
              <a:ext uri="{FF2B5EF4-FFF2-40B4-BE49-F238E27FC236}">
                <a16:creationId xmlns:a16="http://schemas.microsoft.com/office/drawing/2014/main" id="{745EF3AD-6569-2641-9EA7-CF9E07DA6C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270" y="2914178"/>
            <a:ext cx="408243" cy="306182"/>
          </a:xfrm>
          <a:prstGeom prst="rect">
            <a:avLst/>
          </a:prstGeom>
        </p:spPr>
      </p:pic>
    </p:spTree>
    <p:extLst>
      <p:ext uri="{BB962C8B-B14F-4D97-AF65-F5344CB8AC3E}">
        <p14:creationId xmlns:p14="http://schemas.microsoft.com/office/powerpoint/2010/main" val="168826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2"/>
            <a:ext cx="9144000" cy="5148263"/>
          </a:xfrm>
          <a:prstGeom prst="rect">
            <a:avLst/>
          </a:prstGeom>
        </p:spPr>
      </p:pic>
      <p:pic>
        <p:nvPicPr>
          <p:cNvPr id="15" name="Picture 14"/>
          <p:cNvPicPr>
            <a:picLocks noChangeAspect="1"/>
          </p:cNvPicPr>
          <p:nvPr/>
        </p:nvPicPr>
        <p:blipFill>
          <a:blip r:embed="rId4"/>
          <a:stretch>
            <a:fillRect/>
          </a:stretch>
        </p:blipFill>
        <p:spPr>
          <a:xfrm>
            <a:off x="222252" y="209197"/>
            <a:ext cx="8699498" cy="4708684"/>
          </a:xfrm>
          <a:prstGeom prst="rect">
            <a:avLst/>
          </a:prstGeom>
        </p:spPr>
      </p:pic>
      <p:pic>
        <p:nvPicPr>
          <p:cNvPr id="16"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542" y="2140690"/>
            <a:ext cx="3204916" cy="862123"/>
          </a:xfrm>
          <a:prstGeom prst="rect">
            <a:avLst/>
          </a:prstGeom>
        </p:spPr>
      </p:pic>
    </p:spTree>
    <p:extLst>
      <p:ext uri="{BB962C8B-B14F-4D97-AF65-F5344CB8AC3E}">
        <p14:creationId xmlns:p14="http://schemas.microsoft.com/office/powerpoint/2010/main" val="411884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Richard Feynman: “</a:t>
            </a:r>
            <a:r>
              <a:rPr lang="en-US" i="1" dirty="0"/>
              <a:t>What I cannot create, I do not understand</a:t>
            </a:r>
            <a:r>
              <a:rPr lang="en-US" dirty="0"/>
              <a:t>”</a:t>
            </a:r>
          </a:p>
          <a:p>
            <a:pPr marL="0" indent="0">
              <a:buNone/>
            </a:pPr>
            <a:endParaRPr lang="en-US" dirty="0"/>
          </a:p>
          <a:p>
            <a:pPr marL="0" indent="0">
              <a:buNone/>
            </a:pPr>
            <a:r>
              <a:rPr lang="en-US" dirty="0"/>
              <a:t>Generative modeling: “</a:t>
            </a:r>
            <a:r>
              <a:rPr lang="en-US" i="1" dirty="0"/>
              <a:t>What I understand, I can </a:t>
            </a:r>
            <a:r>
              <a:rPr lang="en-US" b="1" i="1" dirty="0"/>
              <a:t>create</a:t>
            </a:r>
            <a:r>
              <a:rPr lang="en-US" dirty="0"/>
              <a:t>”</a:t>
            </a:r>
          </a:p>
        </p:txBody>
      </p:sp>
      <p:pic>
        <p:nvPicPr>
          <p:cNvPr id="4" name="Picture 3"/>
          <p:cNvPicPr>
            <a:picLocks noChangeAspect="1"/>
          </p:cNvPicPr>
          <p:nvPr/>
        </p:nvPicPr>
        <p:blipFill rotWithShape="1">
          <a:blip r:embed="rId3"/>
          <a:srcRect r="43829" b="76053"/>
          <a:stretch/>
        </p:blipFill>
        <p:spPr>
          <a:xfrm>
            <a:off x="570776" y="792866"/>
            <a:ext cx="5335655" cy="1616378"/>
          </a:xfrm>
          <a:prstGeom prst="rect">
            <a:avLst/>
          </a:prstGeom>
        </p:spPr>
      </p:pic>
      <p:sp>
        <p:nvSpPr>
          <p:cNvPr id="7" name="Slide Number Placeholder 6"/>
          <p:cNvSpPr>
            <a:spLocks noGrp="1"/>
          </p:cNvSpPr>
          <p:nvPr>
            <p:ph type="sldNum" sz="quarter" idx="12"/>
          </p:nvPr>
        </p:nvSpPr>
        <p:spPr/>
        <p:txBody>
          <a:bodyPr/>
          <a:lstStyle/>
          <a:p>
            <a:fld id="{6113E31D-E2AB-40D1-8B51-AFA5AFEF393A}" type="slidenum">
              <a:rPr lang="en-US" smtClean="0"/>
              <a:t>6</a:t>
            </a:fld>
            <a:endParaRPr lang="en-US" dirty="0"/>
          </a:p>
        </p:txBody>
      </p:sp>
      <p:pic>
        <p:nvPicPr>
          <p:cNvPr id="2050" name="Picture 2" descr="Richard Feynman 195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522" y="413763"/>
            <a:ext cx="2369954" cy="237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72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1"/>
          </p:nvPr>
        </p:nvSpPr>
        <p:spPr>
          <a:xfrm>
            <a:off x="628650" y="1371600"/>
            <a:ext cx="7886700" cy="3586239"/>
          </a:xfrm>
        </p:spPr>
        <p:txBody>
          <a:bodyPr>
            <a:normAutofit/>
          </a:bodyPr>
          <a:lstStyle/>
          <a:p>
            <a:pPr marL="0" indent="0">
              <a:buNone/>
            </a:pPr>
            <a:r>
              <a:rPr lang="en-US" sz="1800" dirty="0"/>
              <a:t>How to generate natural images with a computer?</a:t>
            </a:r>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r>
              <a:rPr lang="en-US" sz="1800" dirty="0"/>
              <a:t>Our models will have </a:t>
            </a:r>
            <a:r>
              <a:rPr lang="en-US" sz="1800" b="1" dirty="0"/>
              <a:t>similar structure (generation + inference)</a:t>
            </a:r>
            <a:endParaRPr lang="en-US" sz="1800" dirty="0"/>
          </a:p>
        </p:txBody>
      </p:sp>
      <p:grpSp>
        <p:nvGrpSpPr>
          <p:cNvPr id="12" name="Group 21"/>
          <p:cNvGrpSpPr/>
          <p:nvPr/>
        </p:nvGrpSpPr>
        <p:grpSpPr>
          <a:xfrm>
            <a:off x="1646165" y="2582789"/>
            <a:ext cx="3213548" cy="550409"/>
            <a:chOff x="1153935" y="2914225"/>
            <a:chExt cx="4025084" cy="733879"/>
          </a:xfrm>
        </p:grpSpPr>
        <p:sp>
          <p:nvSpPr>
            <p:cNvPr id="10" name="Right Arrow 25"/>
            <p:cNvSpPr/>
            <p:nvPr/>
          </p:nvSpPr>
          <p:spPr>
            <a:xfrm rot="5400000">
              <a:off x="4346211" y="2815296"/>
              <a:ext cx="733879" cy="93173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26"/>
            <p:cNvSpPr txBox="1"/>
            <p:nvPr/>
          </p:nvSpPr>
          <p:spPr>
            <a:xfrm>
              <a:off x="1153935" y="3009208"/>
              <a:ext cx="2795848" cy="492443"/>
            </a:xfrm>
            <a:prstGeom prst="rect">
              <a:avLst/>
            </a:prstGeom>
            <a:noFill/>
          </p:spPr>
          <p:txBody>
            <a:bodyPr wrap="none" rtlCol="0">
              <a:spAutoFit/>
            </a:bodyPr>
            <a:lstStyle/>
            <a:p>
              <a:r>
                <a:rPr lang="en-US" b="1" dirty="0"/>
                <a:t>Generation</a:t>
              </a:r>
              <a:r>
                <a:rPr lang="en-US" dirty="0"/>
                <a:t> (graphics)</a:t>
              </a:r>
            </a:p>
          </p:txBody>
        </p:sp>
      </p:grpSp>
      <p:grpSp>
        <p:nvGrpSpPr>
          <p:cNvPr id="23" name="Group 30"/>
          <p:cNvGrpSpPr/>
          <p:nvPr/>
        </p:nvGrpSpPr>
        <p:grpSpPr>
          <a:xfrm>
            <a:off x="5400871" y="2580532"/>
            <a:ext cx="3487181" cy="674949"/>
            <a:chOff x="3996039" y="3357948"/>
            <a:chExt cx="4649575" cy="899932"/>
          </a:xfrm>
        </p:grpSpPr>
        <p:sp>
          <p:nvSpPr>
            <p:cNvPr id="24" name="Right Arrow 31"/>
            <p:cNvSpPr/>
            <p:nvPr/>
          </p:nvSpPr>
          <p:spPr>
            <a:xfrm rot="16200000">
              <a:off x="4185011" y="3168976"/>
              <a:ext cx="684643" cy="106258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32"/>
            <p:cNvSpPr txBox="1"/>
            <p:nvPr/>
          </p:nvSpPr>
          <p:spPr>
            <a:xfrm>
              <a:off x="5226380" y="3396105"/>
              <a:ext cx="3419234" cy="861775"/>
            </a:xfrm>
            <a:prstGeom prst="rect">
              <a:avLst/>
            </a:prstGeom>
            <a:noFill/>
          </p:spPr>
          <p:txBody>
            <a:bodyPr wrap="square" rtlCol="0">
              <a:spAutoFit/>
            </a:bodyPr>
            <a:lstStyle/>
            <a:p>
              <a:r>
                <a:rPr lang="en-US" b="1" dirty="0"/>
                <a:t>Inference</a:t>
              </a:r>
              <a:r>
                <a:rPr lang="en-US" dirty="0"/>
                <a:t> (vision as inverse graphics)</a:t>
              </a:r>
            </a:p>
          </p:txBody>
        </p:sp>
      </p:grpSp>
      <p:sp>
        <p:nvSpPr>
          <p:cNvPr id="4" name="Title 3"/>
          <p:cNvSpPr>
            <a:spLocks noGrp="1"/>
          </p:cNvSpPr>
          <p:nvPr>
            <p:ph type="title"/>
          </p:nvPr>
        </p:nvSpPr>
        <p:spPr/>
        <p:txBody>
          <a:bodyPr>
            <a:normAutofit/>
          </a:bodyPr>
          <a:lstStyle/>
          <a:p>
            <a:r>
              <a:rPr lang="en-US" sz="2400" b="1" dirty="0" err="1">
                <a:latin typeface="+mj-lt"/>
                <a:ea typeface="Futura Medium" charset="0"/>
                <a:cs typeface="Futura Medium" charset="0"/>
              </a:rPr>
              <a:t>Modelagem</a:t>
            </a:r>
            <a:r>
              <a:rPr lang="en-US" sz="2400" b="1" dirty="0">
                <a:latin typeface="+mj-lt"/>
                <a:ea typeface="Futura Medium" charset="0"/>
                <a:cs typeface="Futura Medium" charset="0"/>
              </a:rPr>
              <a:t> </a:t>
            </a:r>
            <a:r>
              <a:rPr lang="en-US" sz="2400" b="1" dirty="0" err="1">
                <a:latin typeface="+mj-lt"/>
                <a:ea typeface="Futura Medium" charset="0"/>
                <a:cs typeface="Futura Medium" charset="0"/>
              </a:rPr>
              <a:t>Generativa</a:t>
            </a:r>
            <a:r>
              <a:rPr lang="en-US" sz="2400" b="1" dirty="0">
                <a:latin typeface="+mj-lt"/>
                <a:ea typeface="Futura Medium" charset="0"/>
                <a:cs typeface="Futura Medium" charset="0"/>
              </a:rPr>
              <a:t>: </a:t>
            </a:r>
            <a:r>
              <a:rPr lang="en-US" sz="2400" b="1" dirty="0" err="1">
                <a:latin typeface="+mj-lt"/>
                <a:ea typeface="Futura Medium" charset="0"/>
                <a:cs typeface="Futura Medium" charset="0"/>
              </a:rPr>
              <a:t>Computação</a:t>
            </a:r>
            <a:r>
              <a:rPr lang="en-US" sz="2400" b="1" dirty="0">
                <a:latin typeface="+mj-lt"/>
                <a:ea typeface="Futura Medium" charset="0"/>
                <a:cs typeface="Futura Medium" charset="0"/>
              </a:rPr>
              <a:t> </a:t>
            </a:r>
            <a:r>
              <a:rPr lang="en-US" sz="2400" b="1" dirty="0" err="1">
                <a:latin typeface="+mj-lt"/>
                <a:ea typeface="Futura Medium" charset="0"/>
                <a:cs typeface="Futura Medium" charset="0"/>
              </a:rPr>
              <a:t>Gráfica</a:t>
            </a:r>
            <a:endParaRPr lang="en-US" sz="2400" b="1" dirty="0">
              <a:ea typeface="Futura Medium" charset="0"/>
              <a:cs typeface="Futura Medium" charset="0"/>
            </a:endParaRPr>
          </a:p>
        </p:txBody>
      </p:sp>
      <p:sp>
        <p:nvSpPr>
          <p:cNvPr id="3" name="Slide Number Placeholder 2"/>
          <p:cNvSpPr>
            <a:spLocks noGrp="1"/>
          </p:cNvSpPr>
          <p:nvPr>
            <p:ph type="sldNum" sz="quarter" idx="12"/>
          </p:nvPr>
        </p:nvSpPr>
        <p:spPr/>
        <p:txBody>
          <a:bodyPr/>
          <a:lstStyle/>
          <a:p>
            <a:fld id="{8C71CAF9-4461-454A-B702-D536C3775752}" type="slidenum">
              <a:rPr lang="en-US" smtClean="0"/>
              <a:t>7</a:t>
            </a:fld>
            <a:endParaRPr lang="en-US"/>
          </a:p>
        </p:txBody>
      </p:sp>
      <p:grpSp>
        <p:nvGrpSpPr>
          <p:cNvPr id="7" name="Group 6"/>
          <p:cNvGrpSpPr/>
          <p:nvPr/>
        </p:nvGrpSpPr>
        <p:grpSpPr>
          <a:xfrm>
            <a:off x="1574782" y="1853057"/>
            <a:ext cx="6693782" cy="648568"/>
            <a:chOff x="1070304" y="2446320"/>
            <a:chExt cx="7540296" cy="1169246"/>
          </a:xfrm>
        </p:grpSpPr>
        <p:sp>
          <p:nvSpPr>
            <p:cNvPr id="9" name="TextBox 8"/>
            <p:cNvSpPr txBox="1"/>
            <p:nvPr/>
          </p:nvSpPr>
          <p:spPr>
            <a:xfrm>
              <a:off x="2917799" y="2450353"/>
              <a:ext cx="5692801" cy="1165213"/>
            </a:xfrm>
            <a:prstGeom prst="rect">
              <a:avLst/>
            </a:prstGeom>
            <a:noFill/>
            <a:ln w="28575">
              <a:solidFill>
                <a:schemeClr val="accent1">
                  <a:lumMod val="75000"/>
                </a:schemeClr>
              </a:solidFill>
            </a:ln>
          </p:spPr>
          <p:txBody>
            <a:bodyPr wrap="square" rtlCol="0">
              <a:spAutoFit/>
            </a:bodyPr>
            <a:lstStyle/>
            <a:p>
              <a:r>
                <a:rPr lang="en-US" dirty="0"/>
                <a:t>Cube(color=</a:t>
              </a:r>
              <a:r>
                <a:rPr lang="en-US" dirty="0">
                  <a:solidFill>
                    <a:srgbClr val="0070C0"/>
                  </a:solidFill>
                </a:rPr>
                <a:t>blue</a:t>
              </a:r>
              <a:r>
                <a:rPr lang="en-US" dirty="0"/>
                <a:t>, position=(</a:t>
              </a:r>
              <a:r>
                <a:rPr lang="en-US" dirty="0" err="1"/>
                <a:t>x,y,z</a:t>
              </a:r>
              <a:r>
                <a:rPr lang="en-US" dirty="0"/>
                <a:t>), size=…)</a:t>
              </a:r>
            </a:p>
            <a:p>
              <a:r>
                <a:rPr lang="en-US" dirty="0"/>
                <a:t>Cylinder(color=</a:t>
              </a:r>
              <a:r>
                <a:rPr lang="en-US" dirty="0">
                  <a:solidFill>
                    <a:srgbClr val="FF0000"/>
                  </a:solidFill>
                </a:rPr>
                <a:t>red</a:t>
              </a:r>
              <a:r>
                <a:rPr lang="en-US" dirty="0"/>
                <a:t>, position=(</a:t>
              </a:r>
              <a:r>
                <a:rPr lang="en-US" dirty="0" err="1"/>
                <a:t>x’,y’,z</a:t>
              </a:r>
              <a:r>
                <a:rPr lang="en-US" dirty="0"/>
                <a:t>’), size=..) </a:t>
              </a:r>
            </a:p>
          </p:txBody>
        </p:sp>
        <p:sp>
          <p:nvSpPr>
            <p:cNvPr id="2" name="TextBox 1"/>
            <p:cNvSpPr txBox="1"/>
            <p:nvPr/>
          </p:nvSpPr>
          <p:spPr>
            <a:xfrm>
              <a:off x="1070304" y="2446320"/>
              <a:ext cx="1615391" cy="1165213"/>
            </a:xfrm>
            <a:prstGeom prst="rect">
              <a:avLst/>
            </a:prstGeom>
            <a:noFill/>
          </p:spPr>
          <p:txBody>
            <a:bodyPr wrap="square" rtlCol="0">
              <a:spAutoFit/>
            </a:bodyPr>
            <a:lstStyle/>
            <a:p>
              <a:r>
                <a:rPr lang="en-US" dirty="0"/>
                <a:t>High level description</a:t>
              </a:r>
            </a:p>
          </p:txBody>
        </p:sp>
      </p:grpSp>
      <p:grpSp>
        <p:nvGrpSpPr>
          <p:cNvPr id="14" name="Group 13"/>
          <p:cNvGrpSpPr/>
          <p:nvPr/>
        </p:nvGrpSpPr>
        <p:grpSpPr>
          <a:xfrm>
            <a:off x="1451085" y="3204435"/>
            <a:ext cx="4837258" cy="1046778"/>
            <a:chOff x="961091" y="4218515"/>
            <a:chExt cx="6449677" cy="1395704"/>
          </a:xfrm>
        </p:grpSpPr>
        <p:grpSp>
          <p:nvGrpSpPr>
            <p:cNvPr id="8" name="Group 14"/>
            <p:cNvGrpSpPr/>
            <p:nvPr/>
          </p:nvGrpSpPr>
          <p:grpSpPr>
            <a:xfrm>
              <a:off x="4236473" y="4218515"/>
              <a:ext cx="3174295" cy="1395704"/>
              <a:chOff x="3390473" y="3864649"/>
              <a:chExt cx="5617474" cy="2739066"/>
            </a:xfrm>
          </p:grpSpPr>
          <p:sp>
            <p:nvSpPr>
              <p:cNvPr id="13" name="Rectangle 15"/>
              <p:cNvSpPr/>
              <p:nvPr/>
            </p:nvSpPr>
            <p:spPr>
              <a:xfrm>
                <a:off x="3390473" y="3864649"/>
                <a:ext cx="5617474" cy="273906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Cube 16"/>
              <p:cNvSpPr/>
              <p:nvPr/>
            </p:nvSpPr>
            <p:spPr>
              <a:xfrm>
                <a:off x="3722546" y="4284401"/>
                <a:ext cx="1873045" cy="17993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Can 17"/>
              <p:cNvSpPr/>
              <p:nvPr/>
            </p:nvSpPr>
            <p:spPr>
              <a:xfrm>
                <a:off x="6622025" y="3937815"/>
                <a:ext cx="1563329" cy="249247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p:cNvSpPr txBox="1"/>
            <p:nvPr/>
          </p:nvSpPr>
          <p:spPr>
            <a:xfrm>
              <a:off x="961091" y="4475324"/>
              <a:ext cx="2115348" cy="861775"/>
            </a:xfrm>
            <a:prstGeom prst="rect">
              <a:avLst/>
            </a:prstGeom>
            <a:noFill/>
          </p:spPr>
          <p:txBody>
            <a:bodyPr wrap="square" rtlCol="0">
              <a:spAutoFit/>
            </a:bodyPr>
            <a:lstStyle/>
            <a:p>
              <a:r>
                <a:rPr lang="en-US" dirty="0"/>
                <a:t>Raw sensory outputs</a:t>
              </a:r>
            </a:p>
          </p:txBody>
        </p:sp>
      </p:grpSp>
    </p:spTree>
    <p:extLst>
      <p:ext uri="{BB962C8B-B14F-4D97-AF65-F5344CB8AC3E}">
        <p14:creationId xmlns:p14="http://schemas.microsoft.com/office/powerpoint/2010/main" val="291724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a:spLocks noGrp="1"/>
          </p:cNvSpPr>
          <p:nvPr>
            <p:ph idx="1"/>
          </p:nvPr>
        </p:nvSpPr>
        <p:spPr>
          <a:xfrm>
            <a:off x="628650" y="1371600"/>
            <a:ext cx="7886700" cy="3586239"/>
          </a:xfrm>
        </p:spPr>
        <p:txBody>
          <a:bodyPr>
            <a:normAutofit/>
          </a:bodyPr>
          <a:lstStyle/>
          <a:p>
            <a:pPr marL="0" indent="0">
              <a:buNone/>
            </a:pPr>
            <a:r>
              <a:rPr lang="en-US" sz="1800" b="1" dirty="0"/>
              <a:t>Statistical</a:t>
            </a:r>
            <a:r>
              <a:rPr lang="en-US" sz="1800" dirty="0"/>
              <a:t> generative models are </a:t>
            </a:r>
            <a:r>
              <a:rPr lang="en-US" sz="1800" b="1" dirty="0"/>
              <a:t>learned from data</a:t>
            </a:r>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r>
              <a:rPr lang="en-US" sz="1800" b="1" dirty="0"/>
              <a:t>Priors are always necessary, </a:t>
            </a:r>
            <a:r>
              <a:rPr lang="en-US" sz="1800" dirty="0"/>
              <a:t>but there is a spectrum</a:t>
            </a:r>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p:txBody>
      </p:sp>
      <p:sp>
        <p:nvSpPr>
          <p:cNvPr id="12" name="Title 1"/>
          <p:cNvSpPr txBox="1">
            <a:spLocks/>
          </p:cNvSpPr>
          <p:nvPr/>
        </p:nvSpPr>
        <p:spPr>
          <a:xfrm>
            <a:off x="628650" y="276225"/>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dirty="0"/>
          </a:p>
        </p:txBody>
      </p:sp>
      <p:sp>
        <p:nvSpPr>
          <p:cNvPr id="19" name="TextBox 40"/>
          <p:cNvSpPr txBox="1"/>
          <p:nvPr/>
        </p:nvSpPr>
        <p:spPr>
          <a:xfrm>
            <a:off x="4842054" y="2917127"/>
            <a:ext cx="2655985" cy="646331"/>
          </a:xfrm>
          <a:prstGeom prst="rect">
            <a:avLst/>
          </a:prstGeom>
          <a:noFill/>
        </p:spPr>
        <p:txBody>
          <a:bodyPr wrap="none" rtlCol="0">
            <a:spAutoFit/>
          </a:bodyPr>
          <a:lstStyle/>
          <a:p>
            <a:pPr algn="ctr"/>
            <a:r>
              <a:rPr lang="en-US" dirty="0"/>
              <a:t>Prior Knowledge</a:t>
            </a:r>
          </a:p>
          <a:p>
            <a:pPr algn="ctr"/>
            <a:r>
              <a:rPr lang="en-US" dirty="0"/>
              <a:t>(e.g., physics, materials, ..)</a:t>
            </a:r>
          </a:p>
        </p:txBody>
      </p:sp>
      <p:pic>
        <p:nvPicPr>
          <p:cNvPr id="4" name="Picture 41"/>
          <p:cNvPicPr>
            <a:picLocks noChangeAspect="1"/>
          </p:cNvPicPr>
          <p:nvPr/>
        </p:nvPicPr>
        <p:blipFill>
          <a:blip r:embed="rId3"/>
          <a:stretch>
            <a:fillRect/>
          </a:stretch>
        </p:blipFill>
        <p:spPr>
          <a:xfrm>
            <a:off x="5538088" y="1811441"/>
            <a:ext cx="1153799" cy="1090063"/>
          </a:xfrm>
          <a:prstGeom prst="rect">
            <a:avLst/>
          </a:prstGeom>
        </p:spPr>
      </p:pic>
      <p:sp>
        <p:nvSpPr>
          <p:cNvPr id="8" name="TextBox 35"/>
          <p:cNvSpPr txBox="1"/>
          <p:nvPr/>
        </p:nvSpPr>
        <p:spPr>
          <a:xfrm>
            <a:off x="4470786" y="1854175"/>
            <a:ext cx="529312" cy="923330"/>
          </a:xfrm>
          <a:prstGeom prst="rect">
            <a:avLst/>
          </a:prstGeom>
          <a:noFill/>
        </p:spPr>
        <p:txBody>
          <a:bodyPr wrap="none" rtlCol="0">
            <a:spAutoFit/>
          </a:bodyPr>
          <a:lstStyle/>
          <a:p>
            <a:r>
              <a:rPr lang="en-US" sz="5400" dirty="0"/>
              <a:t>+</a:t>
            </a:r>
          </a:p>
        </p:txBody>
      </p:sp>
      <p:sp>
        <p:nvSpPr>
          <p:cNvPr id="21" name="TextBox 38"/>
          <p:cNvSpPr txBox="1"/>
          <p:nvPr/>
        </p:nvSpPr>
        <p:spPr>
          <a:xfrm>
            <a:off x="1644807" y="2979338"/>
            <a:ext cx="2690224" cy="646331"/>
          </a:xfrm>
          <a:prstGeom prst="rect">
            <a:avLst/>
          </a:prstGeom>
          <a:noFill/>
        </p:spPr>
        <p:txBody>
          <a:bodyPr wrap="none" rtlCol="0">
            <a:spAutoFit/>
          </a:bodyPr>
          <a:lstStyle/>
          <a:p>
            <a:pPr algn="ctr"/>
            <a:r>
              <a:rPr lang="en-US" dirty="0"/>
              <a:t>Data</a:t>
            </a:r>
          </a:p>
          <a:p>
            <a:pPr algn="ctr"/>
            <a:r>
              <a:rPr lang="en-US" dirty="0"/>
              <a:t>(e.g., images of bedrooms)</a:t>
            </a:r>
          </a:p>
        </p:txBody>
      </p:sp>
      <p:sp>
        <p:nvSpPr>
          <p:cNvPr id="20" name="Title 19"/>
          <p:cNvSpPr>
            <a:spLocks noGrp="1"/>
          </p:cNvSpPr>
          <p:nvPr>
            <p:ph type="title"/>
          </p:nvPr>
        </p:nvSpPr>
        <p:spPr/>
        <p:txBody>
          <a:bodyPr>
            <a:normAutofit/>
          </a:bodyPr>
          <a:lstStyle/>
          <a:p>
            <a:r>
              <a:rPr lang="en-US" sz="2400" b="1" dirty="0" err="1">
                <a:latin typeface="+mj-lt"/>
                <a:ea typeface="Futura Medium" charset="0"/>
                <a:cs typeface="Futura Medium" charset="0"/>
              </a:rPr>
              <a:t>Modelos</a:t>
            </a:r>
            <a:r>
              <a:rPr lang="en-US" sz="2400" b="1" dirty="0">
                <a:latin typeface="+mj-lt"/>
                <a:ea typeface="Futura Medium" charset="0"/>
                <a:cs typeface="Futura Medium" charset="0"/>
              </a:rPr>
              <a:t> </a:t>
            </a:r>
            <a:r>
              <a:rPr lang="en-US" sz="2400" b="1" dirty="0" err="1">
                <a:latin typeface="+mj-lt"/>
                <a:ea typeface="Futura Medium" charset="0"/>
                <a:cs typeface="Futura Medium" charset="0"/>
              </a:rPr>
              <a:t>Generativos</a:t>
            </a:r>
            <a:r>
              <a:rPr lang="en-US" sz="2400" b="1" dirty="0">
                <a:latin typeface="+mj-lt"/>
                <a:ea typeface="Futura Medium" charset="0"/>
                <a:cs typeface="Futura Medium" charset="0"/>
              </a:rPr>
              <a:t> </a:t>
            </a:r>
            <a:r>
              <a:rPr lang="en-US" sz="2400" b="1" dirty="0" err="1">
                <a:latin typeface="+mj-lt"/>
                <a:ea typeface="Futura Medium" charset="0"/>
                <a:cs typeface="Futura Medium" charset="0"/>
              </a:rPr>
              <a:t>Estatísticos</a:t>
            </a:r>
            <a:endParaRPr lang="en-US" sz="2400" b="1" dirty="0">
              <a:latin typeface="+mj-lt"/>
              <a:ea typeface="Futura Medium" charset="0"/>
              <a:cs typeface="Futura Medium" charset="0"/>
            </a:endParaRPr>
          </a:p>
        </p:txBody>
      </p:sp>
      <p:sp>
        <p:nvSpPr>
          <p:cNvPr id="17" name="Slide Number Placeholder 16"/>
          <p:cNvSpPr>
            <a:spLocks noGrp="1"/>
          </p:cNvSpPr>
          <p:nvPr>
            <p:ph type="sldNum" sz="quarter" idx="12"/>
          </p:nvPr>
        </p:nvSpPr>
        <p:spPr/>
        <p:txBody>
          <a:bodyPr/>
          <a:lstStyle/>
          <a:p>
            <a:fld id="{8C71CAF9-4461-454A-B702-D536C3775752}" type="slidenum">
              <a:rPr lang="en-US" smtClean="0"/>
              <a:t>8</a:t>
            </a:fld>
            <a:endParaRPr lang="en-US"/>
          </a:p>
        </p:txBody>
      </p:sp>
      <p:grpSp>
        <p:nvGrpSpPr>
          <p:cNvPr id="27" name="Group 26"/>
          <p:cNvGrpSpPr/>
          <p:nvPr/>
        </p:nvGrpSpPr>
        <p:grpSpPr>
          <a:xfrm>
            <a:off x="1903449" y="1873178"/>
            <a:ext cx="2178869" cy="1028325"/>
            <a:chOff x="2537932" y="2494396"/>
            <a:chExt cx="2905158" cy="1371100"/>
          </a:xfrm>
        </p:grpSpPr>
        <p:pic>
          <p:nvPicPr>
            <p:cNvPr id="3" name="Picture 2" descr="bedroom containing various ite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37932" y="2505434"/>
              <a:ext cx="776192" cy="517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77969" y="2504264"/>
              <a:ext cx="817178" cy="544785"/>
            </a:xfrm>
            <a:prstGeom prst="rect">
              <a:avLst/>
            </a:prstGeom>
          </p:spPr>
        </p:pic>
        <p:pic>
          <p:nvPicPr>
            <p:cNvPr id="9" name="Picture 8"/>
            <p:cNvPicPr>
              <a:picLocks noChangeAspect="1"/>
            </p:cNvPicPr>
            <p:nvPr/>
          </p:nvPicPr>
          <p:blipFill>
            <a:blip r:embed="rId6"/>
            <a:stretch>
              <a:fillRect/>
            </a:stretch>
          </p:blipFill>
          <p:spPr>
            <a:xfrm>
              <a:off x="4549024" y="2494396"/>
              <a:ext cx="880226" cy="584866"/>
            </a:xfrm>
            <a:prstGeom prst="rect">
              <a:avLst/>
            </a:prstGeom>
          </p:spPr>
        </p:pic>
        <p:pic>
          <p:nvPicPr>
            <p:cNvPr id="13" name="Picture 12"/>
            <p:cNvPicPr>
              <a:picLocks noChangeAspect="1"/>
            </p:cNvPicPr>
            <p:nvPr/>
          </p:nvPicPr>
          <p:blipFill>
            <a:blip r:embed="rId7"/>
            <a:stretch>
              <a:fillRect/>
            </a:stretch>
          </p:blipFill>
          <p:spPr>
            <a:xfrm>
              <a:off x="4522303" y="3251638"/>
              <a:ext cx="920787" cy="613858"/>
            </a:xfrm>
            <a:prstGeom prst="rect">
              <a:avLst/>
            </a:prstGeom>
          </p:spPr>
        </p:pic>
        <p:sp>
          <p:nvSpPr>
            <p:cNvPr id="16" name="TextBox 15"/>
            <p:cNvSpPr txBox="1"/>
            <p:nvPr/>
          </p:nvSpPr>
          <p:spPr>
            <a:xfrm>
              <a:off x="3831765" y="3328111"/>
              <a:ext cx="406523" cy="400109"/>
            </a:xfrm>
            <a:prstGeom prst="rect">
              <a:avLst/>
            </a:prstGeom>
            <a:noFill/>
          </p:spPr>
          <p:txBody>
            <a:bodyPr wrap="none" rtlCol="0">
              <a:spAutoFit/>
            </a:bodyPr>
            <a:lstStyle/>
            <a:p>
              <a:r>
                <a:rPr lang="en-US" sz="1350" dirty="0"/>
                <a:t>…</a:t>
              </a:r>
            </a:p>
          </p:txBody>
        </p:sp>
        <p:pic>
          <p:nvPicPr>
            <p:cNvPr id="18" name="Picture 17"/>
            <p:cNvPicPr>
              <a:picLocks noChangeAspect="1"/>
            </p:cNvPicPr>
            <p:nvPr/>
          </p:nvPicPr>
          <p:blipFill>
            <a:blip r:embed="rId8"/>
            <a:stretch>
              <a:fillRect/>
            </a:stretch>
          </p:blipFill>
          <p:spPr>
            <a:xfrm>
              <a:off x="2545333" y="3190116"/>
              <a:ext cx="670971" cy="674334"/>
            </a:xfrm>
            <a:prstGeom prst="rect">
              <a:avLst/>
            </a:prstGeom>
          </p:spPr>
        </p:pic>
      </p:grpSp>
    </p:spTree>
    <p:extLst>
      <p:ext uri="{BB962C8B-B14F-4D97-AF65-F5344CB8AC3E}">
        <p14:creationId xmlns:p14="http://schemas.microsoft.com/office/powerpoint/2010/main" val="232135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628650" y="1371600"/>
            <a:ext cx="7886700" cy="3586239"/>
          </a:xfrm>
        </p:spPr>
        <p:txBody>
          <a:bodyPr>
            <a:normAutofit/>
          </a:bodyPr>
          <a:lstStyle/>
          <a:p>
            <a:pPr marL="0" indent="0">
              <a:buNone/>
            </a:pPr>
            <a:r>
              <a:rPr lang="en-US" sz="1800" dirty="0"/>
              <a:t>A statistical generative model is a </a:t>
            </a:r>
            <a:r>
              <a:rPr lang="en-US" sz="1800" b="1" dirty="0"/>
              <a:t>probability distribution </a:t>
            </a:r>
            <a:r>
              <a:rPr lang="en-US" sz="1800" dirty="0"/>
              <a:t>p(x)</a:t>
            </a:r>
          </a:p>
          <a:p>
            <a:pPr lvl="1"/>
            <a:r>
              <a:rPr lang="en-US" sz="1400" b="1" dirty="0"/>
              <a:t>Data: </a:t>
            </a:r>
            <a:r>
              <a:rPr lang="en-US" sz="1400" dirty="0"/>
              <a:t>samples (e.g., images of bedrooms)</a:t>
            </a:r>
          </a:p>
          <a:p>
            <a:pPr lvl="1"/>
            <a:r>
              <a:rPr lang="en-US" sz="1400" b="1" dirty="0"/>
              <a:t>Prior knowledge: </a:t>
            </a:r>
            <a:r>
              <a:rPr lang="en-US" sz="1400" dirty="0"/>
              <a:t>parametric form (e.g., Gaussian?), loss function (e.g., maximum likelihood?), optimization algorithm, etc.</a:t>
            </a:r>
            <a:endParaRPr lang="en-US" sz="1400" b="1" dirty="0"/>
          </a:p>
          <a:p>
            <a:pPr marL="0" indent="0">
              <a:buNone/>
            </a:pPr>
            <a:endParaRPr lang="en-US" sz="1400" b="1" dirty="0"/>
          </a:p>
          <a:p>
            <a:pPr marL="0" indent="0">
              <a:buNone/>
            </a:pPr>
            <a:endParaRPr lang="en-US" sz="1400" b="1" dirty="0"/>
          </a:p>
          <a:p>
            <a:pPr marL="0" indent="0">
              <a:buNone/>
            </a:pPr>
            <a:endParaRPr lang="en-US" sz="1400" b="1" dirty="0"/>
          </a:p>
          <a:p>
            <a:pPr marL="0" indent="0">
              <a:buNone/>
            </a:pPr>
            <a:endParaRPr lang="en-US" sz="1400" b="1" dirty="0"/>
          </a:p>
          <a:p>
            <a:pPr marL="0" indent="0">
              <a:buNone/>
            </a:pPr>
            <a:endParaRPr lang="en-US" sz="1400" dirty="0"/>
          </a:p>
          <a:p>
            <a:pPr marL="0" indent="0">
              <a:buNone/>
            </a:pPr>
            <a:endParaRPr lang="en-US" sz="1400" dirty="0"/>
          </a:p>
          <a:p>
            <a:pPr marL="0" indent="0">
              <a:buNone/>
            </a:pPr>
            <a:r>
              <a:rPr lang="en-US" sz="1400" dirty="0"/>
              <a:t>It is generative because </a:t>
            </a:r>
            <a:r>
              <a:rPr lang="en-US" sz="1400" b="1" dirty="0">
                <a:solidFill>
                  <a:srgbClr val="FF0000"/>
                </a:solidFill>
              </a:rPr>
              <a:t>sampling from p(x) generates new images</a:t>
            </a:r>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p:txBody>
      </p:sp>
      <p:sp>
        <p:nvSpPr>
          <p:cNvPr id="12" name="Title 1"/>
          <p:cNvSpPr txBox="1">
            <a:spLocks/>
          </p:cNvSpPr>
          <p:nvPr/>
        </p:nvSpPr>
        <p:spPr>
          <a:xfrm>
            <a:off x="628650" y="276225"/>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300" dirty="0"/>
          </a:p>
        </p:txBody>
      </p:sp>
      <p:sp>
        <p:nvSpPr>
          <p:cNvPr id="20" name="Title 19"/>
          <p:cNvSpPr>
            <a:spLocks noGrp="1"/>
          </p:cNvSpPr>
          <p:nvPr>
            <p:ph type="title"/>
          </p:nvPr>
        </p:nvSpPr>
        <p:spPr/>
        <p:txBody>
          <a:bodyPr>
            <a:normAutofit/>
          </a:bodyPr>
          <a:lstStyle/>
          <a:p>
            <a:r>
              <a:rPr lang="en-US" sz="2400" b="1" dirty="0" err="1">
                <a:ea typeface="Futura Medium" charset="0"/>
                <a:cs typeface="Futura Medium" charset="0"/>
              </a:rPr>
              <a:t>Modelos</a:t>
            </a:r>
            <a:r>
              <a:rPr lang="en-US" sz="2400" b="1" dirty="0">
                <a:ea typeface="Futura Medium" charset="0"/>
                <a:cs typeface="Futura Medium" charset="0"/>
              </a:rPr>
              <a:t> </a:t>
            </a:r>
            <a:r>
              <a:rPr lang="en-US" sz="2400" b="1" dirty="0" err="1">
                <a:ea typeface="Futura Medium" charset="0"/>
                <a:cs typeface="Futura Medium" charset="0"/>
              </a:rPr>
              <a:t>Generativos</a:t>
            </a:r>
            <a:r>
              <a:rPr lang="en-US" sz="2400" b="1" dirty="0">
                <a:ea typeface="Futura Medium" charset="0"/>
                <a:cs typeface="Futura Medium" charset="0"/>
              </a:rPr>
              <a:t> </a:t>
            </a:r>
            <a:r>
              <a:rPr lang="en-US" sz="2400" b="1" dirty="0" err="1">
                <a:ea typeface="Futura Medium" charset="0"/>
                <a:cs typeface="Futura Medium" charset="0"/>
              </a:rPr>
              <a:t>Estatísticos</a:t>
            </a:r>
            <a:endParaRPr lang="en-US" sz="2400" b="1" dirty="0">
              <a:latin typeface="+mj-lt"/>
              <a:ea typeface="Futura Medium" charset="0"/>
              <a:cs typeface="Futura Medium" charset="0"/>
            </a:endParaRPr>
          </a:p>
        </p:txBody>
      </p:sp>
      <p:sp>
        <p:nvSpPr>
          <p:cNvPr id="17" name="Slide Number Placeholder 16"/>
          <p:cNvSpPr>
            <a:spLocks noGrp="1"/>
          </p:cNvSpPr>
          <p:nvPr>
            <p:ph type="sldNum" sz="quarter" idx="12"/>
          </p:nvPr>
        </p:nvSpPr>
        <p:spPr>
          <a:xfrm>
            <a:off x="7382742" y="4841255"/>
            <a:ext cx="984019" cy="273844"/>
          </a:xfrm>
        </p:spPr>
        <p:txBody>
          <a:bodyPr/>
          <a:lstStyle/>
          <a:p>
            <a:fld id="{8C71CAF9-4461-454A-B702-D536C3775752}" type="slidenum">
              <a:rPr lang="en-US" smtClean="0"/>
              <a:t>9</a:t>
            </a:fld>
            <a:endParaRPr lang="en-US"/>
          </a:p>
        </p:txBody>
      </p:sp>
      <p:grpSp>
        <p:nvGrpSpPr>
          <p:cNvPr id="40" name="Group 39"/>
          <p:cNvGrpSpPr/>
          <p:nvPr/>
        </p:nvGrpSpPr>
        <p:grpSpPr>
          <a:xfrm>
            <a:off x="5210708" y="3028950"/>
            <a:ext cx="2379451" cy="369332"/>
            <a:chOff x="7448601" y="4815463"/>
            <a:chExt cx="3172600" cy="492443"/>
          </a:xfrm>
        </p:grpSpPr>
        <p:cxnSp>
          <p:nvCxnSpPr>
            <p:cNvPr id="41" name="Straight Arrow Connector 40"/>
            <p:cNvCxnSpPr/>
            <p:nvPr/>
          </p:nvCxnSpPr>
          <p:spPr>
            <a:xfrm>
              <a:off x="7448601" y="5046295"/>
              <a:ext cx="8378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69159" y="4815463"/>
              <a:ext cx="2152042" cy="492443"/>
            </a:xfrm>
            <a:prstGeom prst="rect">
              <a:avLst/>
            </a:prstGeom>
            <a:noFill/>
          </p:spPr>
          <p:txBody>
            <a:bodyPr wrap="none" rtlCol="0">
              <a:spAutoFit/>
            </a:bodyPr>
            <a:lstStyle/>
            <a:p>
              <a:r>
                <a:rPr lang="en-US" dirty="0"/>
                <a:t>probability p(x)</a:t>
              </a:r>
            </a:p>
          </p:txBody>
        </p:sp>
      </p:grpSp>
      <p:sp>
        <p:nvSpPr>
          <p:cNvPr id="45" name="Rectangle 44"/>
          <p:cNvSpPr/>
          <p:nvPr/>
        </p:nvSpPr>
        <p:spPr>
          <a:xfrm>
            <a:off x="3413148" y="2689440"/>
            <a:ext cx="1700759" cy="97744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A probability distribution</a:t>
            </a:r>
          </a:p>
          <a:p>
            <a:pPr algn="ctr"/>
            <a:r>
              <a:rPr lang="en-US" sz="2100" dirty="0">
                <a:solidFill>
                  <a:schemeClr val="tx1"/>
                </a:solidFill>
              </a:rPr>
              <a:t>p(x)</a:t>
            </a:r>
          </a:p>
        </p:txBody>
      </p:sp>
      <p:grpSp>
        <p:nvGrpSpPr>
          <p:cNvPr id="2" name="Group 1"/>
          <p:cNvGrpSpPr/>
          <p:nvPr/>
        </p:nvGrpSpPr>
        <p:grpSpPr>
          <a:xfrm>
            <a:off x="793923" y="2868578"/>
            <a:ext cx="2522425" cy="723659"/>
            <a:chOff x="1058564" y="3821595"/>
            <a:chExt cx="3363233" cy="964879"/>
          </a:xfrm>
        </p:grpSpPr>
        <p:grpSp>
          <p:nvGrpSpPr>
            <p:cNvPr id="36" name="Group 35"/>
            <p:cNvGrpSpPr/>
            <p:nvPr/>
          </p:nvGrpSpPr>
          <p:grpSpPr>
            <a:xfrm>
              <a:off x="1058564" y="4073203"/>
              <a:ext cx="3363233" cy="492443"/>
              <a:chOff x="1602306" y="4815463"/>
              <a:chExt cx="3363233" cy="492443"/>
            </a:xfrm>
          </p:grpSpPr>
          <p:cxnSp>
            <p:nvCxnSpPr>
              <p:cNvPr id="38" name="Straight Arrow Connector 37"/>
              <p:cNvCxnSpPr/>
              <p:nvPr/>
            </p:nvCxnSpPr>
            <p:spPr>
              <a:xfrm>
                <a:off x="4127733" y="5031542"/>
                <a:ext cx="8378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602306" y="4815463"/>
                <a:ext cx="1216145" cy="492443"/>
              </a:xfrm>
              <a:prstGeom prst="rect">
                <a:avLst/>
              </a:prstGeom>
              <a:noFill/>
            </p:spPr>
            <p:txBody>
              <a:bodyPr wrap="none" rtlCol="0">
                <a:spAutoFit/>
              </a:bodyPr>
              <a:lstStyle/>
              <a:p>
                <a:r>
                  <a:rPr lang="en-US" dirty="0"/>
                  <a:t>Image x</a:t>
                </a:r>
              </a:p>
            </p:txBody>
          </p:sp>
        </p:grpSp>
        <p:pic>
          <p:nvPicPr>
            <p:cNvPr id="15" name="Picture 14" descr="bedroom containing various item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39549" y="3821595"/>
              <a:ext cx="1446595" cy="9648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140027" y="4286428"/>
            <a:ext cx="2434727" cy="698294"/>
            <a:chOff x="2853369" y="5712062"/>
            <a:chExt cx="3246303" cy="931059"/>
          </a:xfrm>
        </p:grpSpPr>
        <p:pic>
          <p:nvPicPr>
            <p:cNvPr id="2050" name="Picture 2" descr="beige bed with mattres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3369" y="5720148"/>
              <a:ext cx="1182838" cy="8871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ite bedspread on black metal b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3782" y="5712062"/>
              <a:ext cx="1395890" cy="931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74545" y="6015210"/>
              <a:ext cx="406523" cy="400109"/>
            </a:xfrm>
            <a:prstGeom prst="rect">
              <a:avLst/>
            </a:prstGeom>
            <a:noFill/>
          </p:spPr>
          <p:txBody>
            <a:bodyPr wrap="none" rtlCol="0">
              <a:spAutoFit/>
            </a:bodyPr>
            <a:lstStyle/>
            <a:p>
              <a:r>
                <a:rPr lang="en-US" sz="1350" dirty="0"/>
                <a:t>…</a:t>
              </a:r>
            </a:p>
          </p:txBody>
        </p:sp>
      </p:grpSp>
    </p:spTree>
    <p:extLst>
      <p:ext uri="{BB962C8B-B14F-4D97-AF65-F5344CB8AC3E}">
        <p14:creationId xmlns:p14="http://schemas.microsoft.com/office/powerpoint/2010/main" val="15644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68740B4C0987B4D86879E800A26E446" ma:contentTypeVersion="12" ma:contentTypeDescription="Crie um novo documento." ma:contentTypeScope="" ma:versionID="76414655211a97be91fc021a92ada680">
  <xsd:schema xmlns:xsd="http://www.w3.org/2001/XMLSchema" xmlns:xs="http://www.w3.org/2001/XMLSchema" xmlns:p="http://schemas.microsoft.com/office/2006/metadata/properties" xmlns:ns2="2220af93-035a-443f-80b0-3b9b401ad9a6" xmlns:ns3="d48fd270-4a57-47e1-b674-c7d4969804ad" targetNamespace="http://schemas.microsoft.com/office/2006/metadata/properties" ma:root="true" ma:fieldsID="009e91cf04f4d2388fbbf168ceda39e3" ns2:_="" ns3:_="">
    <xsd:import namespace="2220af93-035a-443f-80b0-3b9b401ad9a6"/>
    <xsd:import namespace="d48fd270-4a57-47e1-b674-c7d4969804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0af93-035a-443f-80b0-3b9b401ad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8fd270-4a57-47e1-b674-c7d4969804a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05c7d43-eac3-4298-9b7d-163431eb0754}" ma:internalName="TaxCatchAll" ma:showField="CatchAllData" ma:web="d48fd270-4a57-47e1-b674-c7d4969804a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48fd270-4a57-47e1-b674-c7d4969804ad" xsi:nil="true"/>
    <lcf76f155ced4ddcb4097134ff3c332f xmlns="2220af93-035a-443f-80b0-3b9b401ad9a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34D5FA5-228F-4397-8974-B317356FB4D1}"/>
</file>

<file path=customXml/itemProps2.xml><?xml version="1.0" encoding="utf-8"?>
<ds:datastoreItem xmlns:ds="http://schemas.openxmlformats.org/officeDocument/2006/customXml" ds:itemID="{F56C56B8-D01B-4408-838B-3B65C87E5874}"/>
</file>

<file path=customXml/itemProps3.xml><?xml version="1.0" encoding="utf-8"?>
<ds:datastoreItem xmlns:ds="http://schemas.openxmlformats.org/officeDocument/2006/customXml" ds:itemID="{616C9E0A-4C5E-4050-98EA-CB3F35030412}"/>
</file>

<file path=docProps/app.xml><?xml version="1.0" encoding="utf-8"?>
<Properties xmlns="http://schemas.openxmlformats.org/officeDocument/2006/extended-properties" xmlns:vt="http://schemas.openxmlformats.org/officeDocument/2006/docPropsVTypes">
  <Template/>
  <TotalTime>707</TotalTime>
  <Words>4080</Words>
  <Application>Microsoft Macintosh PowerPoint</Application>
  <PresentationFormat>Custom</PresentationFormat>
  <Paragraphs>485</Paragraphs>
  <Slides>53</Slides>
  <Notes>46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ＭＳ Ｐゴシック</vt:lpstr>
      <vt:lpstr>Arial</vt:lpstr>
      <vt:lpstr>Calibri</vt:lpstr>
      <vt:lpstr>Futura Medium</vt:lpstr>
      <vt:lpstr>Gotham HTF Bold</vt:lpstr>
      <vt:lpstr>Gotham HTF Book</vt:lpstr>
      <vt:lpstr>Gotham HTF Light</vt:lpstr>
      <vt:lpstr>Gotham HTF Medium</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Modelagem Generativa: Computação Gráfica</vt:lpstr>
      <vt:lpstr>Modelos Generativos Estatísticos</vt:lpstr>
      <vt:lpstr>Modelos Generativos Estatísticos</vt:lpstr>
      <vt:lpstr>Discriminativos vs. Generativos</vt:lpstr>
      <vt:lpstr>Taxonomia dos Modelos Generativos</vt:lpstr>
      <vt:lpstr>PowerPoint Presentation</vt:lpstr>
      <vt:lpstr>PowerPoint Presentation</vt:lpstr>
      <vt:lpstr>PowerPoint Presentation</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DEMO – Keras + GANs + MNIST</vt:lpstr>
      <vt:lpstr>Generative Adversarial Networks</vt:lpstr>
      <vt:lpstr>Generative Adversarial Networks</vt:lpstr>
      <vt:lpstr>Neurônios Artificiais</vt:lpstr>
      <vt:lpstr>Deep Learning – Redes Neurais</vt:lpstr>
      <vt:lpstr>Deep Learning – Redes Neurais</vt:lpstr>
      <vt:lpstr>Deep Learning – Redes Neurais</vt:lpstr>
      <vt:lpstr>Deep Learning – Modelos de Redes Neurais</vt:lpstr>
      <vt:lpstr>Deep Learning – Modelos de Redes Neurais</vt:lpstr>
      <vt:lpstr>Deep Learning – Modelos de Redes Neurais</vt:lpstr>
      <vt:lpstr>Deep Learning – Modelos de Redes Neurais</vt:lpstr>
      <vt:lpstr>Funções de Ativação</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Deep Learning – Modelos de Redes Neurais</vt:lpstr>
      <vt:lpstr>Arquitetura em RNs – Camadas e Número de Neurônios</vt:lpstr>
      <vt:lpstr>Arquitetura em RNs– Camadas e Número de Neurônios</vt:lpstr>
      <vt:lpstr>Arquitetura em RNs – Camadas e Número de Neurônios</vt:lpstr>
      <vt:lpstr>Arquitetura em RNs – Tipos de Camadas</vt:lpstr>
      <vt:lpstr>Arquitetura em RNs – Tipos de Camadas</vt:lpstr>
      <vt:lpstr>Arquitetura em RNs – Regularizadores</vt:lpstr>
      <vt:lpstr>Arquitetura em RNs – Otimizadores</vt:lpstr>
      <vt:lpstr>Arquitetura em RNs – Topologias</vt:lpstr>
      <vt:lpstr>DEMO – Keras + GANs + MNIST</vt:lpstr>
      <vt:lpstr>DEMO – Keras + GANs + MNIST</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Adriano</dc:creator>
  <cp:lastModifiedBy>Jose Ahirton Batista Lopes Filho</cp:lastModifiedBy>
  <cp:revision>48</cp:revision>
  <dcterms:created xsi:type="dcterms:W3CDTF">2019-02-15T12:16:11Z</dcterms:created>
  <dcterms:modified xsi:type="dcterms:W3CDTF">2023-02-16T12:51:39Z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0x010100968740B4C0987B4D86879E800A26E446</vt:lpwstr>
  </property>
</Properties>
</file>